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52"/>
  </p:notesMasterIdLst>
  <p:sldIdLst>
    <p:sldId id="428" r:id="rId2"/>
    <p:sldId id="387" r:id="rId3"/>
    <p:sldId id="398" r:id="rId4"/>
    <p:sldId id="399" r:id="rId5"/>
    <p:sldId id="401" r:id="rId6"/>
    <p:sldId id="388" r:id="rId7"/>
    <p:sldId id="389" r:id="rId8"/>
    <p:sldId id="390" r:id="rId9"/>
    <p:sldId id="391" r:id="rId10"/>
    <p:sldId id="392" r:id="rId11"/>
    <p:sldId id="447" r:id="rId12"/>
    <p:sldId id="394" r:id="rId13"/>
    <p:sldId id="395" r:id="rId14"/>
    <p:sldId id="397" r:id="rId15"/>
    <p:sldId id="402" r:id="rId16"/>
    <p:sldId id="403" r:id="rId17"/>
    <p:sldId id="448" r:id="rId18"/>
    <p:sldId id="452" r:id="rId19"/>
    <p:sldId id="449" r:id="rId20"/>
    <p:sldId id="450" r:id="rId21"/>
    <p:sldId id="451" r:id="rId22"/>
    <p:sldId id="405" r:id="rId23"/>
    <p:sldId id="406" r:id="rId24"/>
    <p:sldId id="429" r:id="rId25"/>
    <p:sldId id="408" r:id="rId26"/>
    <p:sldId id="430" r:id="rId27"/>
    <p:sldId id="431" r:id="rId28"/>
    <p:sldId id="441" r:id="rId29"/>
    <p:sldId id="345" r:id="rId30"/>
    <p:sldId id="432" r:id="rId31"/>
    <p:sldId id="412" r:id="rId32"/>
    <p:sldId id="436" r:id="rId33"/>
    <p:sldId id="443" r:id="rId34"/>
    <p:sldId id="444" r:id="rId35"/>
    <p:sldId id="413" r:id="rId36"/>
    <p:sldId id="414" r:id="rId37"/>
    <p:sldId id="415" r:id="rId38"/>
    <p:sldId id="445" r:id="rId39"/>
    <p:sldId id="433" r:id="rId40"/>
    <p:sldId id="416" r:id="rId41"/>
    <p:sldId id="434" r:id="rId42"/>
    <p:sldId id="446" r:id="rId43"/>
    <p:sldId id="420" r:id="rId44"/>
    <p:sldId id="419" r:id="rId45"/>
    <p:sldId id="437" r:id="rId46"/>
    <p:sldId id="438" r:id="rId47"/>
    <p:sldId id="439" r:id="rId48"/>
    <p:sldId id="440" r:id="rId49"/>
    <p:sldId id="421" r:id="rId50"/>
    <p:sldId id="435" r:id="rId51"/>
  </p:sldIdLst>
  <p:sldSz cx="9144000" cy="6858000" type="screen4x3"/>
  <p:notesSz cx="6858000" cy="9144000"/>
  <p:defaultTextStyle>
    <a:defPPr>
      <a:defRPr lang="sr-Latn-CS"/>
    </a:defPPr>
    <a:lvl1pPr algn="l" rtl="0" fontAlgn="base">
      <a:spcBef>
        <a:spcPct val="0"/>
      </a:spcBef>
      <a:spcAft>
        <a:spcPct val="0"/>
      </a:spcAft>
      <a:buFont typeface="Arial" pitchFamily="34" charset="0"/>
      <a:defRPr kern="1200">
        <a:solidFill>
          <a:schemeClr val="tx1"/>
        </a:solidFill>
        <a:latin typeface="Arial" pitchFamily="34" charset="0"/>
        <a:ea typeface="+mn-ea"/>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mn-ea"/>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mn-ea"/>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mn-ea"/>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93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F0000"/>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p:cViewPr varScale="1">
        <p:scale>
          <a:sx n="75" d="100"/>
          <a:sy n="75" d="100"/>
        </p:scale>
        <p:origin x="1622" y="53"/>
      </p:cViewPr>
      <p:guideLst>
        <p:guide orient="horz" pos="2160"/>
        <p:guide pos="2932"/>
      </p:guideLst>
    </p:cSldViewPr>
  </p:slideViewPr>
  <p:notesTextViewPr>
    <p:cViewPr>
      <p:scale>
        <a:sx n="100" d="100"/>
        <a:sy n="10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sr-Latn-CS"/>
          </a:p>
        </p:txBody>
      </p:sp>
      <p:sp>
        <p:nvSpPr>
          <p:cNvPr id="205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sr-Latn-CS"/>
          </a:p>
        </p:txBody>
      </p:sp>
      <p:sp>
        <p:nvSpPr>
          <p:cNvPr id="2052" name="Rectangle 4"/>
          <p:cNvSpPr>
            <a:spLocks noGrp="1" noRot="1" noChangeAspect="1" noChangeArrowheads="1"/>
          </p:cNvSpPr>
          <p:nvPr>
            <p:ph type="sldImg" idx="2"/>
          </p:nvPr>
        </p:nvSpPr>
        <p:spPr bwMode="auto">
          <a:xfrm>
            <a:off x="1143000" y="685800"/>
            <a:ext cx="4572000" cy="3429000"/>
          </a:xfrm>
          <a:prstGeom prst="rect">
            <a:avLst/>
          </a:prstGeom>
          <a:noFill/>
          <a:ln w="9525">
            <a:noFill/>
            <a:miter lim="800000"/>
            <a:headEnd/>
            <a:tailEnd/>
          </a:ln>
          <a:effectLst/>
        </p:spPr>
      </p:sp>
      <p:sp>
        <p:nvSpPr>
          <p:cNvPr id="2053" name="Rectangle 5"/>
          <p:cNvSpPr>
            <a:spLocks noGrp="1" noRot="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sr-Latn-CS"/>
              <a:t>Click to edit Master text styles</a:t>
            </a:r>
          </a:p>
          <a:p>
            <a:pPr lvl="1"/>
            <a:r>
              <a:rPr lang="sr-Latn-CS"/>
              <a:t>Second level</a:t>
            </a:r>
          </a:p>
          <a:p>
            <a:pPr lvl="2"/>
            <a:r>
              <a:rPr lang="sr-Latn-CS"/>
              <a:t>Third level</a:t>
            </a:r>
          </a:p>
          <a:p>
            <a:pPr lvl="3"/>
            <a:r>
              <a:rPr lang="sr-Latn-CS"/>
              <a:t>Fourth level</a:t>
            </a:r>
          </a:p>
          <a:p>
            <a:pPr lvl="4"/>
            <a:r>
              <a:rPr lang="sr-Latn-CS"/>
              <a:t>Fifth level</a:t>
            </a:r>
          </a:p>
        </p:txBody>
      </p:sp>
      <p:sp>
        <p:nvSpPr>
          <p:cNvPr id="205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sr-Latn-CS"/>
          </a:p>
        </p:txBody>
      </p:sp>
      <p:sp>
        <p:nvSpPr>
          <p:cNvPr id="205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FC1E239A-FCFF-4948-9963-02A22B678084}" type="slidenum">
              <a:rPr lang="sr-Latn-CS"/>
              <a:pPr/>
              <a:t>‹#›</a:t>
            </a:fld>
            <a:endParaRPr lang="sr-Latn-CS"/>
          </a:p>
        </p:txBody>
      </p:sp>
    </p:spTree>
    <p:extLst>
      <p:ext uri="{BB962C8B-B14F-4D97-AF65-F5344CB8AC3E}">
        <p14:creationId xmlns:p14="http://schemas.microsoft.com/office/powerpoint/2010/main" val="106811014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34" charset="0"/>
        <a:ea typeface="+mn-ea"/>
        <a:cs typeface="+mn-cs"/>
      </a:defRPr>
    </a:lvl1pPr>
    <a:lvl2pPr marL="457200" algn="l" rtl="0" fontAlgn="base">
      <a:spcBef>
        <a:spcPct val="30000"/>
      </a:spcBef>
      <a:spcAft>
        <a:spcPct val="0"/>
      </a:spcAft>
      <a:defRPr sz="1200" kern="1200">
        <a:solidFill>
          <a:schemeClr val="tx1"/>
        </a:solidFill>
        <a:latin typeface="Arial" pitchFamily="34" charset="0"/>
        <a:ea typeface="+mn-ea"/>
        <a:cs typeface="+mn-cs"/>
      </a:defRPr>
    </a:lvl2pPr>
    <a:lvl3pPr marL="914400" algn="l" rtl="0" fontAlgn="base">
      <a:spcBef>
        <a:spcPct val="30000"/>
      </a:spcBef>
      <a:spcAft>
        <a:spcPct val="0"/>
      </a:spcAft>
      <a:defRPr sz="1200" kern="1200">
        <a:solidFill>
          <a:schemeClr val="tx1"/>
        </a:solidFill>
        <a:latin typeface="Arial" pitchFamily="34" charset="0"/>
        <a:ea typeface="+mn-ea"/>
        <a:cs typeface="+mn-cs"/>
      </a:defRPr>
    </a:lvl3pPr>
    <a:lvl4pPr marL="1371600" algn="l" rtl="0" fontAlgn="base">
      <a:spcBef>
        <a:spcPct val="30000"/>
      </a:spcBef>
      <a:spcAft>
        <a:spcPct val="0"/>
      </a:spcAft>
      <a:defRPr sz="1200" kern="1200">
        <a:solidFill>
          <a:schemeClr val="tx1"/>
        </a:solidFill>
        <a:latin typeface="Arial" pitchFamily="34" charset="0"/>
        <a:ea typeface="+mn-ea"/>
        <a:cs typeface="+mn-cs"/>
      </a:defRPr>
    </a:lvl4pPr>
    <a:lvl5pPr marL="1828800" algn="l" rtl="0" fontAlgn="base">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endParaRPr lang="sr-Latn-CS"/>
          </a:p>
        </p:txBody>
      </p:sp>
      <p:sp>
        <p:nvSpPr>
          <p:cNvPr id="5" name="Footer Placeholder 4"/>
          <p:cNvSpPr>
            <a:spLocks noGrp="1"/>
          </p:cNvSpPr>
          <p:nvPr>
            <p:ph type="ftr" sz="quarter" idx="11"/>
          </p:nvPr>
        </p:nvSpPr>
        <p:spPr/>
        <p:txBody>
          <a:bodyPr/>
          <a:lstStyle>
            <a:lvl1pPr>
              <a:defRPr/>
            </a:lvl1pPr>
          </a:lstStyle>
          <a:p>
            <a:endParaRPr lang="sr-Latn-CS"/>
          </a:p>
        </p:txBody>
      </p:sp>
      <p:sp>
        <p:nvSpPr>
          <p:cNvPr id="6" name="Slide Number Placeholder 5"/>
          <p:cNvSpPr>
            <a:spLocks noGrp="1"/>
          </p:cNvSpPr>
          <p:nvPr>
            <p:ph type="sldNum" sz="quarter" idx="12"/>
          </p:nvPr>
        </p:nvSpPr>
        <p:spPr/>
        <p:txBody>
          <a:bodyPr/>
          <a:lstStyle>
            <a:lvl1pPr>
              <a:defRPr/>
            </a:lvl1pPr>
          </a:lstStyle>
          <a:p>
            <a:fld id="{6E8C892E-D4D4-4A95-A19A-5CFA1FAFDFF5}" type="slidenum">
              <a:rPr lang="sr-Latn-CS"/>
              <a:pPr/>
              <a:t>‹#›</a:t>
            </a:fld>
            <a:endParaRPr lang="sr-Latn-C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sr-Latn-CS"/>
          </a:p>
        </p:txBody>
      </p:sp>
      <p:sp>
        <p:nvSpPr>
          <p:cNvPr id="5" name="Footer Placeholder 4"/>
          <p:cNvSpPr>
            <a:spLocks noGrp="1"/>
          </p:cNvSpPr>
          <p:nvPr>
            <p:ph type="ftr" sz="quarter" idx="11"/>
          </p:nvPr>
        </p:nvSpPr>
        <p:spPr/>
        <p:txBody>
          <a:bodyPr/>
          <a:lstStyle>
            <a:lvl1pPr>
              <a:defRPr/>
            </a:lvl1pPr>
          </a:lstStyle>
          <a:p>
            <a:endParaRPr lang="sr-Latn-CS"/>
          </a:p>
        </p:txBody>
      </p:sp>
      <p:sp>
        <p:nvSpPr>
          <p:cNvPr id="6" name="Slide Number Placeholder 5"/>
          <p:cNvSpPr>
            <a:spLocks noGrp="1"/>
          </p:cNvSpPr>
          <p:nvPr>
            <p:ph type="sldNum" sz="quarter" idx="12"/>
          </p:nvPr>
        </p:nvSpPr>
        <p:spPr/>
        <p:txBody>
          <a:bodyPr/>
          <a:lstStyle>
            <a:lvl1pPr>
              <a:defRPr/>
            </a:lvl1pPr>
          </a:lstStyle>
          <a:p>
            <a:fld id="{AD0747F0-EDBC-4B1A-82F6-330AE69FF531}" type="slidenum">
              <a:rPr lang="sr-Latn-CS"/>
              <a:pPr/>
              <a:t>‹#›</a:t>
            </a:fld>
            <a:endParaRPr lang="sr-Latn-C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sr-Latn-CS"/>
          </a:p>
        </p:txBody>
      </p:sp>
      <p:sp>
        <p:nvSpPr>
          <p:cNvPr id="5" name="Footer Placeholder 4"/>
          <p:cNvSpPr>
            <a:spLocks noGrp="1"/>
          </p:cNvSpPr>
          <p:nvPr>
            <p:ph type="ftr" sz="quarter" idx="11"/>
          </p:nvPr>
        </p:nvSpPr>
        <p:spPr/>
        <p:txBody>
          <a:bodyPr/>
          <a:lstStyle>
            <a:lvl1pPr>
              <a:defRPr/>
            </a:lvl1pPr>
          </a:lstStyle>
          <a:p>
            <a:endParaRPr lang="sr-Latn-CS"/>
          </a:p>
        </p:txBody>
      </p:sp>
      <p:sp>
        <p:nvSpPr>
          <p:cNvPr id="6" name="Slide Number Placeholder 5"/>
          <p:cNvSpPr>
            <a:spLocks noGrp="1"/>
          </p:cNvSpPr>
          <p:nvPr>
            <p:ph type="sldNum" sz="quarter" idx="12"/>
          </p:nvPr>
        </p:nvSpPr>
        <p:spPr/>
        <p:txBody>
          <a:bodyPr/>
          <a:lstStyle>
            <a:lvl1pPr>
              <a:defRPr/>
            </a:lvl1pPr>
          </a:lstStyle>
          <a:p>
            <a:fld id="{9EBA9EAB-F8B2-4D70-8FF1-507541297935}" type="slidenum">
              <a:rPr lang="sr-Latn-CS"/>
              <a:pPr/>
              <a:t>‹#›</a:t>
            </a:fld>
            <a:endParaRPr lang="sr-Latn-C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sr-Latn-CS"/>
          </a:p>
        </p:txBody>
      </p:sp>
      <p:sp>
        <p:nvSpPr>
          <p:cNvPr id="5" name="Footer Placeholder 4"/>
          <p:cNvSpPr>
            <a:spLocks noGrp="1"/>
          </p:cNvSpPr>
          <p:nvPr>
            <p:ph type="ftr" sz="quarter" idx="11"/>
          </p:nvPr>
        </p:nvSpPr>
        <p:spPr/>
        <p:txBody>
          <a:bodyPr/>
          <a:lstStyle>
            <a:lvl1pPr>
              <a:defRPr/>
            </a:lvl1pPr>
          </a:lstStyle>
          <a:p>
            <a:endParaRPr lang="sr-Latn-CS"/>
          </a:p>
        </p:txBody>
      </p:sp>
      <p:sp>
        <p:nvSpPr>
          <p:cNvPr id="6" name="Slide Number Placeholder 5"/>
          <p:cNvSpPr>
            <a:spLocks noGrp="1"/>
          </p:cNvSpPr>
          <p:nvPr>
            <p:ph type="sldNum" sz="quarter" idx="12"/>
          </p:nvPr>
        </p:nvSpPr>
        <p:spPr/>
        <p:txBody>
          <a:bodyPr/>
          <a:lstStyle>
            <a:lvl1pPr>
              <a:defRPr/>
            </a:lvl1pPr>
          </a:lstStyle>
          <a:p>
            <a:fld id="{03937D9E-AD5C-456B-99FF-D85D43223967}" type="slidenum">
              <a:rPr lang="sr-Latn-CS"/>
              <a:pPr/>
              <a:t>‹#›</a:t>
            </a:fld>
            <a:endParaRPr lang="sr-Latn-C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sr-Latn-CS"/>
          </a:p>
        </p:txBody>
      </p:sp>
      <p:sp>
        <p:nvSpPr>
          <p:cNvPr id="5" name="Footer Placeholder 4"/>
          <p:cNvSpPr>
            <a:spLocks noGrp="1"/>
          </p:cNvSpPr>
          <p:nvPr>
            <p:ph type="ftr" sz="quarter" idx="11"/>
          </p:nvPr>
        </p:nvSpPr>
        <p:spPr/>
        <p:txBody>
          <a:bodyPr/>
          <a:lstStyle>
            <a:lvl1pPr>
              <a:defRPr/>
            </a:lvl1pPr>
          </a:lstStyle>
          <a:p>
            <a:endParaRPr lang="sr-Latn-CS"/>
          </a:p>
        </p:txBody>
      </p:sp>
      <p:sp>
        <p:nvSpPr>
          <p:cNvPr id="6" name="Slide Number Placeholder 5"/>
          <p:cNvSpPr>
            <a:spLocks noGrp="1"/>
          </p:cNvSpPr>
          <p:nvPr>
            <p:ph type="sldNum" sz="quarter" idx="12"/>
          </p:nvPr>
        </p:nvSpPr>
        <p:spPr/>
        <p:txBody>
          <a:bodyPr/>
          <a:lstStyle>
            <a:lvl1pPr>
              <a:defRPr/>
            </a:lvl1pPr>
          </a:lstStyle>
          <a:p>
            <a:fld id="{C6C7266A-3D69-46EB-BC23-60CF44B0E8DB}" type="slidenum">
              <a:rPr lang="sr-Latn-CS"/>
              <a:pPr/>
              <a:t>‹#›</a:t>
            </a:fld>
            <a:endParaRPr lang="sr-Latn-C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sr-Latn-CS"/>
          </a:p>
        </p:txBody>
      </p:sp>
      <p:sp>
        <p:nvSpPr>
          <p:cNvPr id="6" name="Footer Placeholder 5"/>
          <p:cNvSpPr>
            <a:spLocks noGrp="1"/>
          </p:cNvSpPr>
          <p:nvPr>
            <p:ph type="ftr" sz="quarter" idx="11"/>
          </p:nvPr>
        </p:nvSpPr>
        <p:spPr/>
        <p:txBody>
          <a:bodyPr/>
          <a:lstStyle>
            <a:lvl1pPr>
              <a:defRPr/>
            </a:lvl1pPr>
          </a:lstStyle>
          <a:p>
            <a:endParaRPr lang="sr-Latn-CS"/>
          </a:p>
        </p:txBody>
      </p:sp>
      <p:sp>
        <p:nvSpPr>
          <p:cNvPr id="7" name="Slide Number Placeholder 6"/>
          <p:cNvSpPr>
            <a:spLocks noGrp="1"/>
          </p:cNvSpPr>
          <p:nvPr>
            <p:ph type="sldNum" sz="quarter" idx="12"/>
          </p:nvPr>
        </p:nvSpPr>
        <p:spPr/>
        <p:txBody>
          <a:bodyPr/>
          <a:lstStyle>
            <a:lvl1pPr>
              <a:defRPr/>
            </a:lvl1pPr>
          </a:lstStyle>
          <a:p>
            <a:fld id="{FB0662FE-EAB3-4C49-84F9-F9810179E777}" type="slidenum">
              <a:rPr lang="sr-Latn-CS"/>
              <a:pPr/>
              <a:t>‹#›</a:t>
            </a:fld>
            <a:endParaRPr lang="sr-Latn-C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sr-Latn-CS"/>
          </a:p>
        </p:txBody>
      </p:sp>
      <p:sp>
        <p:nvSpPr>
          <p:cNvPr id="8" name="Footer Placeholder 7"/>
          <p:cNvSpPr>
            <a:spLocks noGrp="1"/>
          </p:cNvSpPr>
          <p:nvPr>
            <p:ph type="ftr" sz="quarter" idx="11"/>
          </p:nvPr>
        </p:nvSpPr>
        <p:spPr/>
        <p:txBody>
          <a:bodyPr/>
          <a:lstStyle>
            <a:lvl1pPr>
              <a:defRPr/>
            </a:lvl1pPr>
          </a:lstStyle>
          <a:p>
            <a:endParaRPr lang="sr-Latn-CS"/>
          </a:p>
        </p:txBody>
      </p:sp>
      <p:sp>
        <p:nvSpPr>
          <p:cNvPr id="9" name="Slide Number Placeholder 8"/>
          <p:cNvSpPr>
            <a:spLocks noGrp="1"/>
          </p:cNvSpPr>
          <p:nvPr>
            <p:ph type="sldNum" sz="quarter" idx="12"/>
          </p:nvPr>
        </p:nvSpPr>
        <p:spPr/>
        <p:txBody>
          <a:bodyPr/>
          <a:lstStyle>
            <a:lvl1pPr>
              <a:defRPr/>
            </a:lvl1pPr>
          </a:lstStyle>
          <a:p>
            <a:fld id="{8A790706-4783-4276-BAAA-4C692BE4EFB1}" type="slidenum">
              <a:rPr lang="sr-Latn-CS"/>
              <a:pPr/>
              <a:t>‹#›</a:t>
            </a:fld>
            <a:endParaRPr lang="sr-Latn-C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sr-Latn-CS"/>
          </a:p>
        </p:txBody>
      </p:sp>
      <p:sp>
        <p:nvSpPr>
          <p:cNvPr id="4" name="Footer Placeholder 3"/>
          <p:cNvSpPr>
            <a:spLocks noGrp="1"/>
          </p:cNvSpPr>
          <p:nvPr>
            <p:ph type="ftr" sz="quarter" idx="11"/>
          </p:nvPr>
        </p:nvSpPr>
        <p:spPr/>
        <p:txBody>
          <a:bodyPr/>
          <a:lstStyle>
            <a:lvl1pPr>
              <a:defRPr/>
            </a:lvl1pPr>
          </a:lstStyle>
          <a:p>
            <a:endParaRPr lang="sr-Latn-CS"/>
          </a:p>
        </p:txBody>
      </p:sp>
      <p:sp>
        <p:nvSpPr>
          <p:cNvPr id="5" name="Slide Number Placeholder 4"/>
          <p:cNvSpPr>
            <a:spLocks noGrp="1"/>
          </p:cNvSpPr>
          <p:nvPr>
            <p:ph type="sldNum" sz="quarter" idx="12"/>
          </p:nvPr>
        </p:nvSpPr>
        <p:spPr/>
        <p:txBody>
          <a:bodyPr/>
          <a:lstStyle>
            <a:lvl1pPr>
              <a:defRPr/>
            </a:lvl1pPr>
          </a:lstStyle>
          <a:p>
            <a:fld id="{2F8559CA-DE56-433A-8C8D-D61AF14FC4B4}" type="slidenum">
              <a:rPr lang="sr-Latn-CS"/>
              <a:pPr/>
              <a:t>‹#›</a:t>
            </a:fld>
            <a:endParaRPr lang="sr-Latn-C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sr-Latn-CS"/>
          </a:p>
        </p:txBody>
      </p:sp>
      <p:sp>
        <p:nvSpPr>
          <p:cNvPr id="3" name="Footer Placeholder 2"/>
          <p:cNvSpPr>
            <a:spLocks noGrp="1"/>
          </p:cNvSpPr>
          <p:nvPr>
            <p:ph type="ftr" sz="quarter" idx="11"/>
          </p:nvPr>
        </p:nvSpPr>
        <p:spPr/>
        <p:txBody>
          <a:bodyPr/>
          <a:lstStyle>
            <a:lvl1pPr>
              <a:defRPr/>
            </a:lvl1pPr>
          </a:lstStyle>
          <a:p>
            <a:endParaRPr lang="sr-Latn-CS"/>
          </a:p>
        </p:txBody>
      </p:sp>
      <p:sp>
        <p:nvSpPr>
          <p:cNvPr id="4" name="Slide Number Placeholder 3"/>
          <p:cNvSpPr>
            <a:spLocks noGrp="1"/>
          </p:cNvSpPr>
          <p:nvPr>
            <p:ph type="sldNum" sz="quarter" idx="12"/>
          </p:nvPr>
        </p:nvSpPr>
        <p:spPr/>
        <p:txBody>
          <a:bodyPr/>
          <a:lstStyle>
            <a:lvl1pPr>
              <a:defRPr/>
            </a:lvl1pPr>
          </a:lstStyle>
          <a:p>
            <a:fld id="{F1D6DF8E-5148-4A4D-8B2D-633A0E4D50CA}" type="slidenum">
              <a:rPr lang="sr-Latn-CS"/>
              <a:pPr/>
              <a:t>‹#›</a:t>
            </a:fld>
            <a:endParaRPr lang="sr-Latn-C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sr-Latn-CS"/>
          </a:p>
        </p:txBody>
      </p:sp>
      <p:sp>
        <p:nvSpPr>
          <p:cNvPr id="6" name="Footer Placeholder 5"/>
          <p:cNvSpPr>
            <a:spLocks noGrp="1"/>
          </p:cNvSpPr>
          <p:nvPr>
            <p:ph type="ftr" sz="quarter" idx="11"/>
          </p:nvPr>
        </p:nvSpPr>
        <p:spPr/>
        <p:txBody>
          <a:bodyPr/>
          <a:lstStyle>
            <a:lvl1pPr>
              <a:defRPr/>
            </a:lvl1pPr>
          </a:lstStyle>
          <a:p>
            <a:endParaRPr lang="sr-Latn-CS"/>
          </a:p>
        </p:txBody>
      </p:sp>
      <p:sp>
        <p:nvSpPr>
          <p:cNvPr id="7" name="Slide Number Placeholder 6"/>
          <p:cNvSpPr>
            <a:spLocks noGrp="1"/>
          </p:cNvSpPr>
          <p:nvPr>
            <p:ph type="sldNum" sz="quarter" idx="12"/>
          </p:nvPr>
        </p:nvSpPr>
        <p:spPr/>
        <p:txBody>
          <a:bodyPr/>
          <a:lstStyle>
            <a:lvl1pPr>
              <a:defRPr/>
            </a:lvl1pPr>
          </a:lstStyle>
          <a:p>
            <a:fld id="{178B53CB-81FA-436F-BD4C-99448BD1B47B}" type="slidenum">
              <a:rPr lang="sr-Latn-CS"/>
              <a:pPr/>
              <a:t>‹#›</a:t>
            </a:fld>
            <a:endParaRPr lang="sr-Latn-C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sr-Latn-CS"/>
          </a:p>
        </p:txBody>
      </p:sp>
      <p:sp>
        <p:nvSpPr>
          <p:cNvPr id="6" name="Footer Placeholder 5"/>
          <p:cNvSpPr>
            <a:spLocks noGrp="1"/>
          </p:cNvSpPr>
          <p:nvPr>
            <p:ph type="ftr" sz="quarter" idx="11"/>
          </p:nvPr>
        </p:nvSpPr>
        <p:spPr/>
        <p:txBody>
          <a:bodyPr/>
          <a:lstStyle>
            <a:lvl1pPr>
              <a:defRPr/>
            </a:lvl1pPr>
          </a:lstStyle>
          <a:p>
            <a:endParaRPr lang="sr-Latn-CS"/>
          </a:p>
        </p:txBody>
      </p:sp>
      <p:sp>
        <p:nvSpPr>
          <p:cNvPr id="7" name="Slide Number Placeholder 6"/>
          <p:cNvSpPr>
            <a:spLocks noGrp="1"/>
          </p:cNvSpPr>
          <p:nvPr>
            <p:ph type="sldNum" sz="quarter" idx="12"/>
          </p:nvPr>
        </p:nvSpPr>
        <p:spPr/>
        <p:txBody>
          <a:bodyPr/>
          <a:lstStyle>
            <a:lvl1pPr>
              <a:defRPr/>
            </a:lvl1pPr>
          </a:lstStyle>
          <a:p>
            <a:fld id="{9E0F6BD9-530B-4682-A948-0EAF706B2869}" type="slidenum">
              <a:rPr lang="sr-Latn-CS"/>
              <a:pPr/>
              <a:t>‹#›</a:t>
            </a:fld>
            <a:endParaRPr lang="sr-Latn-C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sr-Latn-C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sr-Latn-CS"/>
              <a:t>Click to edit Master text styles</a:t>
            </a:r>
          </a:p>
          <a:p>
            <a:pPr lvl="1"/>
            <a:r>
              <a:rPr lang="sr-Latn-CS"/>
              <a:t>Second level</a:t>
            </a:r>
          </a:p>
          <a:p>
            <a:pPr lvl="2"/>
            <a:r>
              <a:rPr lang="sr-Latn-CS"/>
              <a:t>Third level</a:t>
            </a:r>
          </a:p>
          <a:p>
            <a:pPr lvl="3"/>
            <a:r>
              <a:rPr lang="sr-Latn-CS"/>
              <a:t>Fourth level</a:t>
            </a:r>
          </a:p>
          <a:p>
            <a:pPr lvl="4"/>
            <a:r>
              <a:rPr lang="sr-Latn-C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sr-Latn-C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sr-Latn-C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A7900767-C696-4E64-B79F-33F9F2FD12F8}" type="slidenum">
              <a:rPr lang="sr-Latn-CS"/>
              <a:pPr/>
              <a:t>‹#›</a:t>
            </a:fld>
            <a:endParaRPr lang="sr-Latn-C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defRPr>
      </a:lvl2pPr>
      <a:lvl3pPr algn="ctr" rtl="0" fontAlgn="base">
        <a:spcBef>
          <a:spcPct val="0"/>
        </a:spcBef>
        <a:spcAft>
          <a:spcPct val="0"/>
        </a:spcAft>
        <a:defRPr sz="4400">
          <a:solidFill>
            <a:schemeClr val="tx2"/>
          </a:solidFill>
          <a:latin typeface="Arial" pitchFamily="34" charset="0"/>
        </a:defRPr>
      </a:lvl3pPr>
      <a:lvl4pPr algn="ctr" rtl="0" fontAlgn="base">
        <a:spcBef>
          <a:spcPct val="0"/>
        </a:spcBef>
        <a:spcAft>
          <a:spcPct val="0"/>
        </a:spcAft>
        <a:defRPr sz="4400">
          <a:solidFill>
            <a:schemeClr val="tx2"/>
          </a:solidFill>
          <a:latin typeface="Arial" pitchFamily="34" charset="0"/>
        </a:defRPr>
      </a:lvl4pPr>
      <a:lvl5pPr algn="ctr" rtl="0" fontAlgn="base">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7.xml"/><Relationship Id="rId5" Type="http://schemas.openxmlformats.org/officeDocument/2006/relationships/image" Target="../media/image32.jpeg"/><Relationship Id="rId4" Type="http://schemas.openxmlformats.org/officeDocument/2006/relationships/image" Target="../media/image31.jpeg"/></Relationships>
</file>

<file path=ppt/slides/_rels/slide2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7.xml"/><Relationship Id="rId4" Type="http://schemas.openxmlformats.org/officeDocument/2006/relationships/image" Target="../media/image39.jpeg"/></Relationships>
</file>

<file path=ppt/slides/_rels/slide2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7.xml"/><Relationship Id="rId5" Type="http://schemas.openxmlformats.org/officeDocument/2006/relationships/image" Target="../media/image47.jpeg"/><Relationship Id="rId4" Type="http://schemas.openxmlformats.org/officeDocument/2006/relationships/image" Target="../media/image46.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3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3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4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56.png"/><Relationship Id="rId1" Type="http://schemas.openxmlformats.org/officeDocument/2006/relationships/slideLayout" Target="../slideLayouts/slideLayout7.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45.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1979613" y="68263"/>
            <a:ext cx="5040312" cy="1200150"/>
          </a:xfrm>
          <a:prstGeom prst="rect">
            <a:avLst/>
          </a:prstGeom>
          <a:noFill/>
          <a:ln w="9525">
            <a:noFill/>
            <a:miter lim="800000"/>
            <a:headEnd/>
            <a:tailEnd/>
          </a:ln>
        </p:spPr>
      </p:pic>
      <p:sp>
        <p:nvSpPr>
          <p:cNvPr id="3075" name="Rectangle 2"/>
          <p:cNvSpPr>
            <a:spLocks noGrp="1" noChangeArrowheads="1"/>
          </p:cNvSpPr>
          <p:nvPr/>
        </p:nvSpPr>
        <p:spPr bwMode="auto">
          <a:xfrm>
            <a:off x="612775" y="1052513"/>
            <a:ext cx="8229600" cy="1062037"/>
          </a:xfrm>
          <a:prstGeom prst="rect">
            <a:avLst/>
          </a:prstGeom>
          <a:noFill/>
          <a:ln w="9525">
            <a:noFill/>
            <a:miter lim="800000"/>
            <a:headEnd/>
            <a:tailEnd/>
          </a:ln>
          <a:effectLst/>
        </p:spPr>
        <p:txBody>
          <a:bodyPr anchor="ctr"/>
          <a:lstStyle/>
          <a:p>
            <a:pPr algn="ctr" eaLnBrk="1" hangingPunct="1">
              <a:buFontTx/>
              <a:buNone/>
            </a:pPr>
            <a:r>
              <a:rPr lang="en-US" dirty="0">
                <a:solidFill>
                  <a:schemeClr val="tx2"/>
                </a:solidFill>
              </a:rPr>
              <a:t>PHARMACY – INTEGRATED ACADEMIC STUDIES</a:t>
            </a:r>
          </a:p>
        </p:txBody>
      </p:sp>
      <p:sp>
        <p:nvSpPr>
          <p:cNvPr id="3076" name="Rectangle 4"/>
          <p:cNvSpPr>
            <a:spLocks noChangeArrowheads="1"/>
          </p:cNvSpPr>
          <p:nvPr/>
        </p:nvSpPr>
        <p:spPr bwMode="auto">
          <a:xfrm>
            <a:off x="2267744" y="2067997"/>
            <a:ext cx="5091971" cy="369332"/>
          </a:xfrm>
          <a:prstGeom prst="rect">
            <a:avLst/>
          </a:prstGeom>
          <a:noFill/>
          <a:ln w="9525">
            <a:noFill/>
            <a:miter lim="800000"/>
            <a:headEnd/>
            <a:tailEnd/>
          </a:ln>
          <a:effectLst/>
        </p:spPr>
        <p:txBody>
          <a:bodyPr wrap="none">
            <a:spAutoFit/>
          </a:bodyPr>
          <a:lstStyle/>
          <a:p>
            <a:pPr eaLnBrk="1" hangingPunct="1"/>
            <a:r>
              <a:rPr lang="en-GB" altLang="en-US" dirty="0"/>
              <a:t>FUNDAMENTALS OF HUMAN MORPHOLOGY</a:t>
            </a:r>
            <a:endParaRPr lang="sr-Cyrl-RS" altLang="en-US" dirty="0"/>
          </a:p>
        </p:txBody>
      </p:sp>
      <p:sp>
        <p:nvSpPr>
          <p:cNvPr id="3077" name="Rectangle 3"/>
          <p:cNvSpPr>
            <a:spLocks noGrp="1" noChangeArrowheads="1"/>
          </p:cNvSpPr>
          <p:nvPr/>
        </p:nvSpPr>
        <p:spPr bwMode="auto">
          <a:xfrm>
            <a:off x="612774" y="2095884"/>
            <a:ext cx="8229600" cy="1884362"/>
          </a:xfrm>
          <a:prstGeom prst="rect">
            <a:avLst/>
          </a:prstGeom>
          <a:noFill/>
          <a:ln w="9525">
            <a:noFill/>
            <a:miter lim="800000"/>
            <a:headEnd/>
            <a:tailEnd/>
          </a:ln>
          <a:effectLst/>
        </p:spPr>
        <p:txBody>
          <a:bodyPr/>
          <a:lstStyle/>
          <a:p>
            <a:pPr marL="342900" indent="-342900" algn="ctr">
              <a:spcBef>
                <a:spcPct val="20000"/>
              </a:spcBef>
              <a:buFontTx/>
              <a:buNone/>
            </a:pPr>
            <a:endParaRPr lang="en-US" sz="3200" dirty="0"/>
          </a:p>
          <a:p>
            <a:pPr marL="342900" indent="-342900" algn="ctr">
              <a:spcBef>
                <a:spcPct val="20000"/>
              </a:spcBef>
              <a:buFontTx/>
              <a:buNone/>
            </a:pPr>
            <a:r>
              <a:rPr lang="en-US" altLang="en-US" sz="3200" dirty="0"/>
              <a:t>RESPIRATORY SYSTEM</a:t>
            </a:r>
          </a:p>
        </p:txBody>
      </p:sp>
      <p:pic>
        <p:nvPicPr>
          <p:cNvPr id="3078" name="Picture 3" descr="Picture1x"/>
          <p:cNvPicPr>
            <a:picLocks noChangeAspect="1" noChangeArrowheads="1"/>
          </p:cNvPicPr>
          <p:nvPr/>
        </p:nvPicPr>
        <p:blipFill>
          <a:blip r:embed="rId3" cstate="print">
            <a:lum contrast="6000"/>
          </a:blip>
          <a:srcRect l="4948" t="19801" r="45178" b="27316"/>
          <a:stretch>
            <a:fillRect/>
          </a:stretch>
        </p:blipFill>
        <p:spPr bwMode="auto">
          <a:xfrm>
            <a:off x="2902743" y="3314551"/>
            <a:ext cx="3649663" cy="3001963"/>
          </a:xfrm>
          <a:prstGeom prst="rect">
            <a:avLst/>
          </a:prstGeom>
          <a:noFill/>
          <a:ln w="9525" cap="flat" cmpd="sng">
            <a:noFill/>
            <a:bevel/>
            <a:headEnd/>
            <a:tailEnd/>
          </a:ln>
          <a:effectLst/>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Picture 3"/>
          <p:cNvPicPr>
            <a:picLocks noChangeAspect="1" noChangeArrowheads="1"/>
          </p:cNvPicPr>
          <p:nvPr/>
        </p:nvPicPr>
        <p:blipFill>
          <a:blip r:embed="rId2" cstate="print">
            <a:lum contrast="10000"/>
          </a:blip>
          <a:srcRect l="25027" t="14063" r="16377" b="16562"/>
          <a:stretch>
            <a:fillRect/>
          </a:stretch>
        </p:blipFill>
        <p:spPr bwMode="auto">
          <a:xfrm>
            <a:off x="0" y="1844824"/>
            <a:ext cx="5038061" cy="3728318"/>
          </a:xfrm>
          <a:prstGeom prst="rect">
            <a:avLst/>
          </a:prstGeom>
          <a:noFill/>
          <a:ln w="9525">
            <a:noFill/>
            <a:miter lim="800000"/>
            <a:headEnd/>
            <a:tailEnd/>
          </a:ln>
        </p:spPr>
      </p:pic>
      <p:sp>
        <p:nvSpPr>
          <p:cNvPr id="12290" name="Title 1"/>
          <p:cNvSpPr>
            <a:spLocks noGrp="1"/>
          </p:cNvSpPr>
          <p:nvPr>
            <p:ph type="title" idx="4294967295"/>
          </p:nvPr>
        </p:nvSpPr>
        <p:spPr>
          <a:xfrm>
            <a:off x="428625" y="69850"/>
            <a:ext cx="8229600" cy="652463"/>
          </a:xfrm>
        </p:spPr>
        <p:txBody>
          <a:bodyPr lIns="0" rIns="0" bIns="0" anchor="b"/>
          <a:lstStyle/>
          <a:p>
            <a:r>
              <a:rPr lang="en-GB" altLang="en-US" sz="2800" dirty="0">
                <a:latin typeface="Book Antiqua" pitchFamily="18" charset="0"/>
                <a:ea typeface="Book Antiqua" pitchFamily="18" charset="0"/>
                <a:cs typeface="Book Antiqua" pitchFamily="18" charset="0"/>
              </a:rPr>
              <a:t>Nasal cavity (c</a:t>
            </a:r>
            <a:r>
              <a:rPr lang="sr-Latn-CS" altLang="en-US" sz="2800" dirty="0">
                <a:latin typeface="Book Antiqua" pitchFamily="18" charset="0"/>
                <a:ea typeface="Book Antiqua" pitchFamily="18" charset="0"/>
                <a:cs typeface="Book Antiqua" pitchFamily="18" charset="0"/>
              </a:rPr>
              <a:t>avitas nasi</a:t>
            </a:r>
            <a:r>
              <a:rPr lang="en-GB" altLang="en-US" sz="2800" dirty="0">
                <a:latin typeface="Book Antiqua" pitchFamily="18" charset="0"/>
                <a:ea typeface="Book Antiqua" pitchFamily="18" charset="0"/>
                <a:cs typeface="Book Antiqua" pitchFamily="18" charset="0"/>
              </a:rPr>
              <a:t>)</a:t>
            </a:r>
            <a:r>
              <a:rPr lang="sr-Latn-CS" altLang="en-US" sz="2800" dirty="0">
                <a:latin typeface="Book Antiqua" pitchFamily="18" charset="0"/>
                <a:ea typeface="Book Antiqua" pitchFamily="18" charset="0"/>
                <a:cs typeface="Book Antiqua" pitchFamily="18" charset="0"/>
              </a:rPr>
              <a:t> – </a:t>
            </a:r>
            <a:r>
              <a:rPr lang="en-GB" altLang="en-US" sz="2800" dirty="0">
                <a:latin typeface="Book Antiqua" pitchFamily="18" charset="0"/>
                <a:ea typeface="Book Antiqua" pitchFamily="18" charset="0"/>
                <a:cs typeface="Book Antiqua" pitchFamily="18" charset="0"/>
              </a:rPr>
              <a:t>the walls</a:t>
            </a:r>
            <a:endParaRPr lang="sr-Latn-CS" altLang="en-US" sz="2800" dirty="0">
              <a:latin typeface="Book Antiqua" pitchFamily="18" charset="0"/>
              <a:ea typeface="Book Antiqua" pitchFamily="18" charset="0"/>
              <a:cs typeface="Book Antiqua" pitchFamily="18" charset="0"/>
            </a:endParaRPr>
          </a:p>
        </p:txBody>
      </p:sp>
      <p:sp>
        <p:nvSpPr>
          <p:cNvPr id="12291" name="Content Placeholder 3"/>
          <p:cNvSpPr>
            <a:spLocks noGrp="1"/>
          </p:cNvSpPr>
          <p:nvPr>
            <p:ph sz="half" idx="4294967295"/>
          </p:nvPr>
        </p:nvSpPr>
        <p:spPr>
          <a:xfrm>
            <a:off x="4572000" y="980728"/>
            <a:ext cx="4572000" cy="5786437"/>
          </a:xfrm>
        </p:spPr>
        <p:txBody>
          <a:bodyPr/>
          <a:lstStyle/>
          <a:p>
            <a:pPr>
              <a:spcAft>
                <a:spcPts val="600"/>
              </a:spcAft>
              <a:buFontTx/>
              <a:buNone/>
            </a:pPr>
            <a:r>
              <a:rPr lang="sr-Latn-CS" altLang="en-US" sz="1800" dirty="0">
                <a:latin typeface="Book Antiqua" pitchFamily="18" charset="0"/>
                <a:ea typeface="Book Antiqua" pitchFamily="18" charset="0"/>
                <a:cs typeface="Book Antiqua" pitchFamily="18" charset="0"/>
              </a:rPr>
              <a:t>3) </a:t>
            </a:r>
            <a:r>
              <a:rPr lang="en-GB" altLang="en-US" sz="1800" dirty="0">
                <a:latin typeface="Book Antiqua" pitchFamily="18" charset="0"/>
                <a:ea typeface="Book Antiqua" pitchFamily="18" charset="0"/>
                <a:cs typeface="Book Antiqua" pitchFamily="18" charset="0"/>
              </a:rPr>
              <a:t>Outer (lateral) wall</a:t>
            </a:r>
            <a:r>
              <a:rPr lang="sr-Latn-CS" altLang="en-US" sz="1800" dirty="0">
                <a:latin typeface="Book Antiqua" pitchFamily="18" charset="0"/>
                <a:ea typeface="Book Antiqua" pitchFamily="18" charset="0"/>
                <a:cs typeface="Book Antiqua" pitchFamily="18" charset="0"/>
              </a:rPr>
              <a:t>:</a:t>
            </a:r>
            <a:br>
              <a:rPr lang="sr-Latn-CS" altLang="en-US" sz="1800" dirty="0">
                <a:latin typeface="Book Antiqua" pitchFamily="18" charset="0"/>
                <a:ea typeface="Book Antiqua" pitchFamily="18" charset="0"/>
                <a:cs typeface="Book Antiqua" pitchFamily="18" charset="0"/>
              </a:rPr>
            </a:b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its back (posterior) part separates</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nasal cavity from </a:t>
            </a:r>
            <a:r>
              <a:rPr lang="sr-Latn-CS" altLang="en-US" sz="1800" dirty="0">
                <a:latin typeface="Book Antiqua" pitchFamily="18" charset="0"/>
                <a:ea typeface="Book Antiqua" pitchFamily="18" charset="0"/>
                <a:cs typeface="Book Antiqua" pitchFamily="18" charset="0"/>
              </a:rPr>
              <a:t>pterygopalatine</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fossa</a:t>
            </a:r>
            <a:br>
              <a:rPr lang="sr-Latn-CS" altLang="en-US" sz="1800" dirty="0">
                <a:latin typeface="Book Antiqua" pitchFamily="18" charset="0"/>
                <a:ea typeface="Book Antiqua" pitchFamily="18" charset="0"/>
                <a:cs typeface="Book Antiqua" pitchFamily="18" charset="0"/>
              </a:rPr>
            </a:br>
            <a:r>
              <a:rPr lang="en-US" altLang="en-US" sz="1800" dirty="0">
                <a:latin typeface="Book Antiqua" pitchFamily="18" charset="0"/>
                <a:ea typeface="Book Antiqua" pitchFamily="18" charset="0"/>
                <a:cs typeface="Book Antiqua" pitchFamily="18" charset="0"/>
              </a:rPr>
              <a:t>   </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made of bones covered by mucosa</a:t>
            </a:r>
            <a:r>
              <a:rPr lang="sr-Latn-CS" altLang="en-US" sz="1800" dirty="0">
                <a:latin typeface="Book Antiqua" pitchFamily="18" charset="0"/>
                <a:ea typeface="Book Antiqua" pitchFamily="18" charset="0"/>
                <a:cs typeface="Book Antiqua" pitchFamily="18" charset="0"/>
              </a:rPr>
              <a:t>:</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inner surface (base) of maxillary</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body </a:t>
            </a:r>
            <a:r>
              <a:rPr lang="sr-Latn-CS" altLang="en-US" sz="1800" dirty="0">
                <a:latin typeface="Book Antiqua" pitchFamily="18" charset="0"/>
                <a:ea typeface="Book Antiqua" pitchFamily="18" charset="0"/>
                <a:cs typeface="Book Antiqua" pitchFamily="18" charset="0"/>
              </a:rPr>
              <a:t>(facies nasalis)</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lacrimal bone (</a:t>
            </a:r>
            <a:r>
              <a:rPr lang="sr-Latn-CS" altLang="en-US" sz="1800" dirty="0">
                <a:latin typeface="Book Antiqua" pitchFamily="18" charset="0"/>
                <a:ea typeface="Book Antiqua" pitchFamily="18" charset="0"/>
                <a:cs typeface="Book Antiqua" pitchFamily="18" charset="0"/>
              </a:rPr>
              <a:t>os lacrimale</a:t>
            </a:r>
            <a:r>
              <a:rPr lang="en-GB" altLang="en-US" sz="1800" dirty="0">
                <a:latin typeface="Book Antiqua" pitchFamily="18" charset="0"/>
                <a:ea typeface="Book Antiqua" pitchFamily="18" charset="0"/>
                <a:cs typeface="Book Antiqua" pitchFamily="18" charset="0"/>
              </a:rPr>
              <a:t>)</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labyrinth of </a:t>
            </a:r>
            <a:r>
              <a:rPr lang="en-GB" altLang="en-US" sz="1800" dirty="0" err="1">
                <a:latin typeface="Book Antiqua" pitchFamily="18" charset="0"/>
                <a:ea typeface="Book Antiqua" pitchFamily="18" charset="0"/>
                <a:cs typeface="Book Antiqua" pitchFamily="18" charset="0"/>
              </a:rPr>
              <a:t>ethmoidal</a:t>
            </a:r>
            <a:r>
              <a:rPr lang="en-GB" altLang="en-US" sz="1800" dirty="0">
                <a:latin typeface="Book Antiqua" pitchFamily="18" charset="0"/>
                <a:ea typeface="Book Antiqua" pitchFamily="18" charset="0"/>
                <a:cs typeface="Book Antiqua" pitchFamily="18" charset="0"/>
              </a:rPr>
              <a:t> bone</a:t>
            </a:r>
            <a:br>
              <a:rPr lang="sr-Cyrl-CS" altLang="en-US" sz="1800" dirty="0">
                <a:latin typeface="Book Antiqua" pitchFamily="18" charset="0"/>
                <a:ea typeface="Book Antiqua" pitchFamily="18" charset="0"/>
                <a:cs typeface="Book Antiqua" pitchFamily="18" charset="0"/>
              </a:rPr>
            </a:br>
            <a:r>
              <a:rPr lang="sr-Cyrl-CS" altLang="en-US" sz="1800" dirty="0">
                <a:latin typeface="Book Antiqua" pitchFamily="18" charset="0"/>
                <a:ea typeface="Book Antiqua" pitchFamily="18" charset="0"/>
                <a:cs typeface="Book Antiqua" pitchFamily="18" charset="0"/>
              </a:rPr>
              <a:t>   </a:t>
            </a:r>
            <a:r>
              <a:rPr lang="sr-Latn-CS" altLang="en-US" sz="1800" dirty="0">
                <a:latin typeface="Book Antiqua" pitchFamily="18" charset="0"/>
                <a:ea typeface="Book Antiqua" pitchFamily="18" charset="0"/>
                <a:cs typeface="Book Antiqua" pitchFamily="18" charset="0"/>
              </a:rPr>
              <a:t>(</a:t>
            </a:r>
            <a:r>
              <a:rPr lang="en-GB" altLang="en-US" sz="1800" dirty="0">
                <a:latin typeface="Book Antiqua" pitchFamily="18" charset="0"/>
                <a:ea typeface="Book Antiqua" pitchFamily="18" charset="0"/>
                <a:cs typeface="Book Antiqua" pitchFamily="18" charset="0"/>
              </a:rPr>
              <a:t>its medial plate</a:t>
            </a:r>
            <a:r>
              <a:rPr lang="sr-Latn-CS" altLang="en-US" sz="1800" dirty="0">
                <a:latin typeface="Book Antiqua" pitchFamily="18" charset="0"/>
                <a:ea typeface="Book Antiqua" pitchFamily="18" charset="0"/>
                <a:cs typeface="Book Antiqua" pitchFamily="18" charset="0"/>
              </a:rPr>
              <a:t>)</a:t>
            </a:r>
            <a:r>
              <a:rPr lang="en-GB" altLang="en-US" sz="1800" dirty="0">
                <a:latin typeface="Book Antiqua" pitchFamily="18" charset="0"/>
                <a:ea typeface="Book Antiqua" pitchFamily="18" charset="0"/>
                <a:cs typeface="Book Antiqua" pitchFamily="18" charset="0"/>
              </a:rPr>
              <a:t>,</a:t>
            </a: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with its processes – </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upper and middle nasal concha</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perpendicular plate of palatine bone</a:t>
            </a:r>
            <a:br>
              <a:rPr lang="en-US" altLang="en-US" sz="1800" dirty="0">
                <a:latin typeface="Book Antiqua" pitchFamily="18" charset="0"/>
                <a:ea typeface="Book Antiqua" pitchFamily="18" charset="0"/>
                <a:cs typeface="Book Antiqua" pitchFamily="18" charset="0"/>
              </a:rPr>
            </a:br>
            <a:r>
              <a:rPr lang="en-US" altLang="en-US" sz="1800" dirty="0">
                <a:latin typeface="Book Antiqua" pitchFamily="18" charset="0"/>
                <a:ea typeface="Book Antiqua" pitchFamily="18" charset="0"/>
                <a:cs typeface="Book Antiqua" pitchFamily="18" charset="0"/>
              </a:rPr>
              <a:t>  </a:t>
            </a:r>
            <a:r>
              <a:rPr lang="sr-Latn-CS" altLang="en-US" sz="1800" dirty="0">
                <a:latin typeface="Book Antiqua" pitchFamily="18" charset="0"/>
                <a:ea typeface="Book Antiqua" pitchFamily="18" charset="0"/>
                <a:cs typeface="Book Antiqua" pitchFamily="18" charset="0"/>
              </a:rPr>
              <a:t>(lamina perpendicularis ossis</a:t>
            </a:r>
            <a:r>
              <a:rPr lang="en-GB" altLang="en-US" sz="1800" dirty="0">
                <a:latin typeface="Book Antiqua" pitchFamily="18" charset="0"/>
                <a:ea typeface="Book Antiqua" pitchFamily="18" charset="0"/>
                <a:cs typeface="Book Antiqua" pitchFamily="18" charset="0"/>
              </a:rPr>
              <a:t> </a:t>
            </a:r>
            <a:r>
              <a:rPr lang="sr-Latn-CS" altLang="en-US" sz="1800" dirty="0">
                <a:latin typeface="Book Antiqua" pitchFamily="18" charset="0"/>
                <a:ea typeface="Book Antiqua" pitchFamily="18" charset="0"/>
                <a:cs typeface="Book Antiqua" pitchFamily="18" charset="0"/>
              </a:rPr>
              <a:t>palatini)</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a:t>
            </a:r>
            <a:r>
              <a:rPr lang="en-GB" altLang="en-US" sz="1800" dirty="0" err="1">
                <a:latin typeface="Book Antiqua" pitchFamily="18" charset="0"/>
                <a:ea typeface="Book Antiqua" pitchFamily="18" charset="0"/>
                <a:cs typeface="Book Antiqua" pitchFamily="18" charset="0"/>
              </a:rPr>
              <a:t>pterygoid</a:t>
            </a:r>
            <a:r>
              <a:rPr lang="en-GB" altLang="en-US" sz="1800" dirty="0">
                <a:latin typeface="Book Antiqua" pitchFamily="18" charset="0"/>
                <a:ea typeface="Book Antiqua" pitchFamily="18" charset="0"/>
                <a:cs typeface="Book Antiqua" pitchFamily="18" charset="0"/>
              </a:rPr>
              <a:t> process of sphenoid bone</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a:t>
            </a:r>
            <a:r>
              <a:rPr lang="sr-Latn-CS" altLang="en-US" sz="1800" dirty="0">
                <a:latin typeface="Book Antiqua" pitchFamily="18" charset="0"/>
                <a:ea typeface="Book Antiqua" pitchFamily="18" charset="0"/>
                <a:cs typeface="Book Antiqua" pitchFamily="18" charset="0"/>
              </a:rPr>
              <a:t>processus pterygoideus ossis</a:t>
            </a:r>
            <a:br>
              <a:rPr lang="sr-Cyrl-CS" altLang="en-US" sz="1800" dirty="0">
                <a:latin typeface="Book Antiqua" pitchFamily="18" charset="0"/>
                <a:ea typeface="Book Antiqua" pitchFamily="18" charset="0"/>
                <a:cs typeface="Book Antiqua" pitchFamily="18" charset="0"/>
              </a:rPr>
            </a:br>
            <a:r>
              <a:rPr lang="sr-Cyrl-CS" altLang="en-US" sz="1800" dirty="0">
                <a:latin typeface="Book Antiqua" pitchFamily="18" charset="0"/>
                <a:ea typeface="Book Antiqua" pitchFamily="18" charset="0"/>
                <a:cs typeface="Book Antiqua" pitchFamily="18" charset="0"/>
              </a:rPr>
              <a:t>  </a:t>
            </a:r>
            <a:r>
              <a:rPr lang="sr-Latn-CS" altLang="en-US" sz="1800" dirty="0">
                <a:latin typeface="Book Antiqua" pitchFamily="18" charset="0"/>
                <a:ea typeface="Book Antiqua" pitchFamily="18" charset="0"/>
                <a:cs typeface="Book Antiqua" pitchFamily="18" charset="0"/>
              </a:rPr>
              <a:t>sphenidalis</a:t>
            </a:r>
            <a:r>
              <a:rPr lang="en-GB" altLang="en-US" sz="1800" dirty="0">
                <a:latin typeface="Book Antiqua" pitchFamily="18" charset="0"/>
                <a:ea typeface="Book Antiqua" pitchFamily="18" charset="0"/>
                <a:cs typeface="Book Antiqua" pitchFamily="18" charset="0"/>
              </a:rPr>
              <a:t>)</a:t>
            </a:r>
            <a:endParaRPr lang="sr-Cyrl-CS" altLang="en-US" sz="1800" dirty="0">
              <a:latin typeface="Book Antiqua" pitchFamily="18" charset="0"/>
              <a:ea typeface="Book Antiqua" pitchFamily="18" charset="0"/>
              <a:cs typeface="Book Antiqua" pitchFamily="18" charset="0"/>
            </a:endParaRPr>
          </a:p>
          <a:p>
            <a:pPr>
              <a:spcAft>
                <a:spcPts val="600"/>
              </a:spcAft>
              <a:buFontTx/>
              <a:buNone/>
            </a:pPr>
            <a:r>
              <a:rPr lang="sr-Cyrl-CS" altLang="en-US" sz="1800" dirty="0">
                <a:latin typeface="Book Antiqua" pitchFamily="18" charset="0"/>
                <a:ea typeface="Book Antiqua" pitchFamily="18" charset="0"/>
                <a:cs typeface="Book Antiqua" pitchFamily="18" charset="0"/>
              </a:rPr>
              <a:t>     </a:t>
            </a: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inferior nasal concha </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a:t>
            </a:r>
            <a:r>
              <a:rPr lang="sr-Latn-CS" altLang="en-US" sz="1800" dirty="0">
                <a:latin typeface="Book Antiqua" pitchFamily="18" charset="0"/>
                <a:ea typeface="Book Antiqua" pitchFamily="18" charset="0"/>
                <a:cs typeface="Book Antiqua" pitchFamily="18" charset="0"/>
              </a:rPr>
              <a:t>concha nasalis inferior</a:t>
            </a:r>
            <a:r>
              <a:rPr lang="en-GB" altLang="en-US" sz="1800" dirty="0">
                <a:latin typeface="Book Antiqua" pitchFamily="18" charset="0"/>
                <a:ea typeface="Book Antiqua" pitchFamily="18" charset="0"/>
                <a:cs typeface="Book Antiqua" pitchFamily="18" charset="0"/>
              </a:rPr>
              <a:t>)</a:t>
            </a:r>
            <a:endParaRPr lang="sr-Latn-CS" altLang="en-US" sz="1800" dirty="0">
              <a:latin typeface="Book Antiqua" pitchFamily="18" charset="0"/>
              <a:ea typeface="Book Antiqua" pitchFamily="18" charset="0"/>
              <a:cs typeface="Book Antiqua" pitchFamily="18" charset="0"/>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2">
            <a:extLst>
              <a:ext uri="{28A0092B-C50C-407E-A947-70E740481C1C}">
                <a14:useLocalDpi xmlns:a14="http://schemas.microsoft.com/office/drawing/2010/main" val="0"/>
              </a:ext>
            </a:extLst>
          </a:blip>
          <a:srcRect l="7994" t="-639" r="37537" b="37746"/>
          <a:stretch>
            <a:fillRect/>
          </a:stretch>
        </p:blipFill>
        <p:spPr bwMode="auto">
          <a:xfrm>
            <a:off x="179512" y="1576804"/>
            <a:ext cx="4602612" cy="398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5076056" y="1268760"/>
            <a:ext cx="4211960" cy="4601260"/>
          </a:xfrm>
          <a:prstGeom prst="rect">
            <a:avLst/>
          </a:prstGeom>
        </p:spPr>
        <p:txBody>
          <a:bodyPr wrap="square">
            <a:spAutoFit/>
          </a:bodyPr>
          <a:lstStyle/>
          <a:p>
            <a:pPr>
              <a:spcAft>
                <a:spcPts val="600"/>
              </a:spcAft>
              <a:buFontTx/>
              <a:buNone/>
            </a:pPr>
            <a:r>
              <a:rPr lang="en-US" altLang="en-US" dirty="0">
                <a:latin typeface="Book Antiqua" pitchFamily="18" charset="0"/>
                <a:ea typeface="Book Antiqua" pitchFamily="18" charset="0"/>
                <a:cs typeface="Book Antiqua" pitchFamily="18" charset="0"/>
              </a:rPr>
              <a:t>   </a:t>
            </a:r>
            <a:br>
              <a:rPr lang="sr-Latn-CS" altLang="en-US" dirty="0">
                <a:latin typeface="Book Antiqua" pitchFamily="18" charset="0"/>
                <a:ea typeface="Book Antiqua" pitchFamily="18" charset="0"/>
                <a:cs typeface="Book Antiqua" pitchFamily="18" charset="0"/>
              </a:rPr>
            </a:br>
            <a:r>
              <a:rPr lang="sr-Latn-CS" altLang="en-US" dirty="0">
                <a:latin typeface="Book Antiqua" pitchFamily="18" charset="0"/>
                <a:ea typeface="Book Antiqua" pitchFamily="18" charset="0"/>
                <a:cs typeface="Book Antiqua" pitchFamily="18" charset="0"/>
              </a:rPr>
              <a:t> * </a:t>
            </a:r>
            <a:r>
              <a:rPr lang="en-GB" altLang="en-US" dirty="0">
                <a:latin typeface="Book Antiqua" pitchFamily="18" charset="0"/>
                <a:ea typeface="Book Antiqua" pitchFamily="18" charset="0"/>
                <a:cs typeface="Book Antiqua" pitchFamily="18" charset="0"/>
              </a:rPr>
              <a:t>made of bones covered by mucosa</a:t>
            </a:r>
            <a:r>
              <a:rPr lang="sr-Latn-CS" altLang="en-US" dirty="0">
                <a:latin typeface="Book Antiqua" pitchFamily="18" charset="0"/>
                <a:ea typeface="Book Antiqua" pitchFamily="18" charset="0"/>
                <a:cs typeface="Book Antiqua" pitchFamily="18" charset="0"/>
              </a:rPr>
              <a:t>:</a:t>
            </a:r>
          </a:p>
          <a:p>
            <a:pPr>
              <a:spcAft>
                <a:spcPts val="600"/>
              </a:spcAft>
              <a:buFontTx/>
              <a:buNone/>
            </a:pPr>
            <a:br>
              <a:rPr lang="sr-Latn-CS" altLang="en-US" dirty="0">
                <a:latin typeface="Book Antiqua" pitchFamily="18" charset="0"/>
                <a:ea typeface="Book Antiqua" pitchFamily="18" charset="0"/>
                <a:cs typeface="Book Antiqua" pitchFamily="18" charset="0"/>
              </a:rPr>
            </a:br>
            <a:r>
              <a:rPr lang="sr-Latn-CS" altLang="en-US" dirty="0">
                <a:latin typeface="Book Antiqua" pitchFamily="18" charset="0"/>
                <a:ea typeface="Book Antiqua" pitchFamily="18" charset="0"/>
                <a:cs typeface="Book Antiqua" pitchFamily="18" charset="0"/>
              </a:rPr>
              <a:t>- </a:t>
            </a:r>
            <a:r>
              <a:rPr lang="en-GB" altLang="en-US" dirty="0">
                <a:latin typeface="Book Antiqua" pitchFamily="18" charset="0"/>
                <a:ea typeface="Book Antiqua" pitchFamily="18" charset="0"/>
                <a:cs typeface="Book Antiqua" pitchFamily="18" charset="0"/>
              </a:rPr>
              <a:t>inner surface (base) of maxillary</a:t>
            </a:r>
            <a:br>
              <a:rPr lang="en-GB" altLang="en-US" dirty="0">
                <a:latin typeface="Book Antiqua" pitchFamily="18" charset="0"/>
                <a:ea typeface="Book Antiqua" pitchFamily="18" charset="0"/>
                <a:cs typeface="Book Antiqua" pitchFamily="18" charset="0"/>
              </a:rPr>
            </a:br>
            <a:r>
              <a:rPr lang="en-GB" altLang="en-US" dirty="0">
                <a:latin typeface="Book Antiqua" pitchFamily="18" charset="0"/>
                <a:ea typeface="Book Antiqua" pitchFamily="18" charset="0"/>
                <a:cs typeface="Book Antiqua" pitchFamily="18" charset="0"/>
              </a:rPr>
              <a:t>  body </a:t>
            </a:r>
            <a:r>
              <a:rPr lang="sr-Latn-CS" altLang="en-US" dirty="0">
                <a:latin typeface="Book Antiqua" pitchFamily="18" charset="0"/>
                <a:ea typeface="Book Antiqua" pitchFamily="18" charset="0"/>
                <a:cs typeface="Book Antiqua" pitchFamily="18" charset="0"/>
              </a:rPr>
              <a:t>(facies nasalis)</a:t>
            </a:r>
            <a:br>
              <a:rPr lang="sr-Latn-CS" altLang="en-US" dirty="0">
                <a:latin typeface="Book Antiqua" pitchFamily="18" charset="0"/>
                <a:ea typeface="Book Antiqua" pitchFamily="18" charset="0"/>
                <a:cs typeface="Book Antiqua" pitchFamily="18" charset="0"/>
              </a:rPr>
            </a:br>
            <a:r>
              <a:rPr lang="sr-Latn-CS" altLang="en-US" dirty="0">
                <a:latin typeface="Book Antiqua" pitchFamily="18" charset="0"/>
                <a:ea typeface="Book Antiqua" pitchFamily="18" charset="0"/>
                <a:cs typeface="Book Antiqua" pitchFamily="18" charset="0"/>
              </a:rPr>
              <a:t>- </a:t>
            </a:r>
            <a:r>
              <a:rPr lang="en-GB" altLang="en-US" dirty="0">
                <a:latin typeface="Book Antiqua" pitchFamily="18" charset="0"/>
                <a:ea typeface="Book Antiqua" pitchFamily="18" charset="0"/>
                <a:cs typeface="Book Antiqua" pitchFamily="18" charset="0"/>
              </a:rPr>
              <a:t>lacrimal bone (</a:t>
            </a:r>
            <a:r>
              <a:rPr lang="sr-Latn-CS" altLang="en-US" dirty="0">
                <a:latin typeface="Book Antiqua" pitchFamily="18" charset="0"/>
                <a:ea typeface="Book Antiqua" pitchFamily="18" charset="0"/>
                <a:cs typeface="Book Antiqua" pitchFamily="18" charset="0"/>
              </a:rPr>
              <a:t>os lacrimale</a:t>
            </a:r>
            <a:r>
              <a:rPr lang="en-GB" altLang="en-US" dirty="0">
                <a:latin typeface="Book Antiqua" pitchFamily="18" charset="0"/>
                <a:ea typeface="Book Antiqua" pitchFamily="18" charset="0"/>
                <a:cs typeface="Book Antiqua" pitchFamily="18" charset="0"/>
              </a:rPr>
              <a:t>)</a:t>
            </a:r>
            <a:br>
              <a:rPr lang="sr-Latn-CS" altLang="en-US" dirty="0">
                <a:latin typeface="Book Antiqua" pitchFamily="18" charset="0"/>
                <a:ea typeface="Book Antiqua" pitchFamily="18" charset="0"/>
                <a:cs typeface="Book Antiqua" pitchFamily="18" charset="0"/>
              </a:rPr>
            </a:br>
            <a:r>
              <a:rPr lang="sr-Latn-CS" altLang="en-US" dirty="0">
                <a:latin typeface="Book Antiqua" pitchFamily="18" charset="0"/>
                <a:ea typeface="Book Antiqua" pitchFamily="18" charset="0"/>
                <a:cs typeface="Book Antiqua" pitchFamily="18" charset="0"/>
              </a:rPr>
              <a:t>- </a:t>
            </a:r>
            <a:r>
              <a:rPr lang="en-GB" altLang="en-US" dirty="0">
                <a:latin typeface="Book Antiqua" pitchFamily="18" charset="0"/>
                <a:ea typeface="Book Antiqua" pitchFamily="18" charset="0"/>
                <a:cs typeface="Book Antiqua" pitchFamily="18" charset="0"/>
              </a:rPr>
              <a:t>labyrinth of ethmoidal bone</a:t>
            </a:r>
            <a:br>
              <a:rPr lang="sr-Cyrl-CS" altLang="en-US" dirty="0">
                <a:latin typeface="Book Antiqua" pitchFamily="18" charset="0"/>
                <a:ea typeface="Book Antiqua" pitchFamily="18" charset="0"/>
                <a:cs typeface="Book Antiqua" pitchFamily="18" charset="0"/>
              </a:rPr>
            </a:br>
            <a:r>
              <a:rPr lang="sr-Cyrl-CS" altLang="en-US" dirty="0">
                <a:latin typeface="Book Antiqua" pitchFamily="18" charset="0"/>
                <a:ea typeface="Book Antiqua" pitchFamily="18" charset="0"/>
                <a:cs typeface="Book Antiqua" pitchFamily="18" charset="0"/>
              </a:rPr>
              <a:t>   </a:t>
            </a:r>
            <a:r>
              <a:rPr lang="sr-Latn-CS" altLang="en-US" dirty="0">
                <a:latin typeface="Book Antiqua" pitchFamily="18" charset="0"/>
                <a:ea typeface="Book Antiqua" pitchFamily="18" charset="0"/>
                <a:cs typeface="Book Antiqua" pitchFamily="18" charset="0"/>
              </a:rPr>
              <a:t>(</a:t>
            </a:r>
            <a:r>
              <a:rPr lang="en-GB" altLang="en-US" dirty="0">
                <a:latin typeface="Book Antiqua" pitchFamily="18" charset="0"/>
                <a:ea typeface="Book Antiqua" pitchFamily="18" charset="0"/>
                <a:cs typeface="Book Antiqua" pitchFamily="18" charset="0"/>
              </a:rPr>
              <a:t>its medial plate</a:t>
            </a:r>
            <a:r>
              <a:rPr lang="sr-Latn-CS" altLang="en-US" dirty="0">
                <a:latin typeface="Book Antiqua" pitchFamily="18" charset="0"/>
                <a:ea typeface="Book Antiqua" pitchFamily="18" charset="0"/>
                <a:cs typeface="Book Antiqua" pitchFamily="18" charset="0"/>
              </a:rPr>
              <a:t>)</a:t>
            </a:r>
            <a:r>
              <a:rPr lang="en-GB" altLang="en-US" dirty="0">
                <a:latin typeface="Book Antiqua" pitchFamily="18" charset="0"/>
                <a:ea typeface="Book Antiqua" pitchFamily="18" charset="0"/>
                <a:cs typeface="Book Antiqua" pitchFamily="18" charset="0"/>
              </a:rPr>
              <a:t>,</a:t>
            </a:r>
            <a:r>
              <a:rPr lang="sr-Latn-CS" altLang="en-US" dirty="0">
                <a:latin typeface="Book Antiqua" pitchFamily="18" charset="0"/>
                <a:ea typeface="Book Antiqua" pitchFamily="18" charset="0"/>
                <a:cs typeface="Book Antiqua" pitchFamily="18" charset="0"/>
              </a:rPr>
              <a:t> </a:t>
            </a:r>
            <a:r>
              <a:rPr lang="en-GB" altLang="en-US" dirty="0">
                <a:latin typeface="Book Antiqua" pitchFamily="18" charset="0"/>
                <a:ea typeface="Book Antiqua" pitchFamily="18" charset="0"/>
                <a:cs typeface="Book Antiqua" pitchFamily="18" charset="0"/>
              </a:rPr>
              <a:t>with its processes </a:t>
            </a:r>
            <a:br>
              <a:rPr lang="sr-Latn-RS" altLang="en-US" dirty="0">
                <a:latin typeface="Book Antiqua" pitchFamily="18" charset="0"/>
                <a:ea typeface="Book Antiqua" pitchFamily="18" charset="0"/>
                <a:cs typeface="Book Antiqua" pitchFamily="18" charset="0"/>
              </a:rPr>
            </a:br>
            <a:r>
              <a:rPr lang="en-GB" altLang="en-US" dirty="0">
                <a:latin typeface="Book Antiqua" pitchFamily="18" charset="0"/>
                <a:ea typeface="Book Antiqua" pitchFamily="18" charset="0"/>
                <a:cs typeface="Book Antiqua" pitchFamily="18" charset="0"/>
              </a:rPr>
              <a:t>– upper and middle nasal concha</a:t>
            </a:r>
            <a:br>
              <a:rPr lang="sr-Latn-CS" altLang="en-US" dirty="0">
                <a:latin typeface="Book Antiqua" pitchFamily="18" charset="0"/>
                <a:ea typeface="Book Antiqua" pitchFamily="18" charset="0"/>
                <a:cs typeface="Book Antiqua" pitchFamily="18" charset="0"/>
              </a:rPr>
            </a:br>
            <a:r>
              <a:rPr lang="sr-Latn-CS" altLang="en-US" dirty="0">
                <a:latin typeface="Book Antiqua" pitchFamily="18" charset="0"/>
                <a:ea typeface="Book Antiqua" pitchFamily="18" charset="0"/>
                <a:cs typeface="Book Antiqua" pitchFamily="18" charset="0"/>
              </a:rPr>
              <a:t>- </a:t>
            </a:r>
            <a:r>
              <a:rPr lang="en-GB" altLang="en-US" dirty="0">
                <a:latin typeface="Book Antiqua" pitchFamily="18" charset="0"/>
                <a:ea typeface="Book Antiqua" pitchFamily="18" charset="0"/>
                <a:cs typeface="Book Antiqua" pitchFamily="18" charset="0"/>
              </a:rPr>
              <a:t>perpendicular plate of palatine bone</a:t>
            </a:r>
            <a:br>
              <a:rPr lang="sr-Latn-RS" altLang="en-US" dirty="0">
                <a:latin typeface="Book Antiqua" pitchFamily="18" charset="0"/>
                <a:ea typeface="Book Antiqua" pitchFamily="18" charset="0"/>
                <a:cs typeface="Book Antiqua" pitchFamily="18" charset="0"/>
              </a:rPr>
            </a:br>
            <a:r>
              <a:rPr lang="sr-Latn-RS" altLang="en-US" dirty="0">
                <a:latin typeface="Book Antiqua" pitchFamily="18" charset="0"/>
                <a:ea typeface="Book Antiqua" pitchFamily="18" charset="0"/>
                <a:cs typeface="Book Antiqua" pitchFamily="18" charset="0"/>
              </a:rPr>
              <a:t>  </a:t>
            </a:r>
            <a:r>
              <a:rPr lang="sr-Latn-CS" altLang="en-US" dirty="0">
                <a:latin typeface="Book Antiqua" pitchFamily="18" charset="0"/>
                <a:ea typeface="Book Antiqua" pitchFamily="18" charset="0"/>
                <a:cs typeface="Book Antiqua" pitchFamily="18" charset="0"/>
              </a:rPr>
              <a:t>(lamina perpendicularis ossis</a:t>
            </a:r>
            <a:r>
              <a:rPr lang="en-GB" altLang="en-US" dirty="0">
                <a:latin typeface="Book Antiqua" pitchFamily="18" charset="0"/>
                <a:ea typeface="Book Antiqua" pitchFamily="18" charset="0"/>
                <a:cs typeface="Book Antiqua" pitchFamily="18" charset="0"/>
              </a:rPr>
              <a:t> </a:t>
            </a:r>
            <a:r>
              <a:rPr lang="sr-Latn-CS" altLang="en-US" dirty="0">
                <a:latin typeface="Book Antiqua" pitchFamily="18" charset="0"/>
                <a:ea typeface="Book Antiqua" pitchFamily="18" charset="0"/>
                <a:cs typeface="Book Antiqua" pitchFamily="18" charset="0"/>
              </a:rPr>
              <a:t>palatini)</a:t>
            </a:r>
            <a:br>
              <a:rPr lang="sr-Latn-CS" altLang="en-US" dirty="0">
                <a:latin typeface="Book Antiqua" pitchFamily="18" charset="0"/>
                <a:ea typeface="Book Antiqua" pitchFamily="18" charset="0"/>
                <a:cs typeface="Book Antiqua" pitchFamily="18" charset="0"/>
              </a:rPr>
            </a:br>
            <a:r>
              <a:rPr lang="sr-Latn-CS" altLang="en-US" dirty="0">
                <a:latin typeface="Book Antiqua" pitchFamily="18" charset="0"/>
                <a:ea typeface="Book Antiqua" pitchFamily="18" charset="0"/>
                <a:cs typeface="Book Antiqua" pitchFamily="18" charset="0"/>
              </a:rPr>
              <a:t>- </a:t>
            </a:r>
            <a:r>
              <a:rPr lang="en-GB" altLang="en-US" dirty="0">
                <a:latin typeface="Book Antiqua" pitchFamily="18" charset="0"/>
                <a:ea typeface="Book Antiqua" pitchFamily="18" charset="0"/>
                <a:cs typeface="Book Antiqua" pitchFamily="18" charset="0"/>
              </a:rPr>
              <a:t>pterygoid process of sphenoid bone</a:t>
            </a:r>
            <a:br>
              <a:rPr lang="en-GB" altLang="en-US" dirty="0">
                <a:latin typeface="Book Antiqua" pitchFamily="18" charset="0"/>
                <a:ea typeface="Book Antiqua" pitchFamily="18" charset="0"/>
                <a:cs typeface="Book Antiqua" pitchFamily="18" charset="0"/>
              </a:rPr>
            </a:br>
            <a:r>
              <a:rPr lang="en-GB" altLang="en-US" dirty="0">
                <a:latin typeface="Book Antiqua" pitchFamily="18" charset="0"/>
                <a:ea typeface="Book Antiqua" pitchFamily="18" charset="0"/>
                <a:cs typeface="Book Antiqua" pitchFamily="18" charset="0"/>
              </a:rPr>
              <a:t>  (</a:t>
            </a:r>
            <a:r>
              <a:rPr lang="sr-Latn-CS" altLang="en-US" dirty="0">
                <a:latin typeface="Book Antiqua" pitchFamily="18" charset="0"/>
                <a:ea typeface="Book Antiqua" pitchFamily="18" charset="0"/>
                <a:cs typeface="Book Antiqua" pitchFamily="18" charset="0"/>
              </a:rPr>
              <a:t>processus pterygoideus ossis</a:t>
            </a:r>
            <a:br>
              <a:rPr lang="sr-Cyrl-CS" altLang="en-US" dirty="0">
                <a:latin typeface="Book Antiqua" pitchFamily="18" charset="0"/>
                <a:ea typeface="Book Antiqua" pitchFamily="18" charset="0"/>
                <a:cs typeface="Book Antiqua" pitchFamily="18" charset="0"/>
              </a:rPr>
            </a:br>
            <a:r>
              <a:rPr lang="sr-Cyrl-CS" altLang="en-US" dirty="0">
                <a:latin typeface="Book Antiqua" pitchFamily="18" charset="0"/>
                <a:ea typeface="Book Antiqua" pitchFamily="18" charset="0"/>
                <a:cs typeface="Book Antiqua" pitchFamily="18" charset="0"/>
              </a:rPr>
              <a:t>  </a:t>
            </a:r>
            <a:r>
              <a:rPr lang="sr-Latn-CS" altLang="en-US" dirty="0">
                <a:latin typeface="Book Antiqua" pitchFamily="18" charset="0"/>
                <a:ea typeface="Book Antiqua" pitchFamily="18" charset="0"/>
                <a:cs typeface="Book Antiqua" pitchFamily="18" charset="0"/>
              </a:rPr>
              <a:t>sphenidalis</a:t>
            </a:r>
            <a:r>
              <a:rPr lang="en-GB" altLang="en-US" dirty="0">
                <a:latin typeface="Book Antiqua" pitchFamily="18" charset="0"/>
                <a:ea typeface="Book Antiqua" pitchFamily="18" charset="0"/>
                <a:cs typeface="Book Antiqua" pitchFamily="18" charset="0"/>
              </a:rPr>
              <a:t>)</a:t>
            </a:r>
            <a:br>
              <a:rPr lang="sr-Latn-RS" altLang="en-US" dirty="0">
                <a:latin typeface="Book Antiqua" pitchFamily="18" charset="0"/>
                <a:ea typeface="Book Antiqua" pitchFamily="18" charset="0"/>
                <a:cs typeface="Book Antiqua" pitchFamily="18" charset="0"/>
              </a:rPr>
            </a:br>
            <a:r>
              <a:rPr lang="sr-Latn-CS" altLang="en-US" dirty="0">
                <a:latin typeface="Book Antiqua" pitchFamily="18" charset="0"/>
                <a:ea typeface="Book Antiqua" pitchFamily="18" charset="0"/>
                <a:cs typeface="Book Antiqua" pitchFamily="18" charset="0"/>
              </a:rPr>
              <a:t>- </a:t>
            </a:r>
            <a:r>
              <a:rPr lang="en-GB" altLang="en-US" dirty="0">
                <a:latin typeface="Book Antiqua" pitchFamily="18" charset="0"/>
                <a:ea typeface="Book Antiqua" pitchFamily="18" charset="0"/>
                <a:cs typeface="Book Antiqua" pitchFamily="18" charset="0"/>
              </a:rPr>
              <a:t>inferior nasal concha </a:t>
            </a:r>
            <a:br>
              <a:rPr lang="en-GB" altLang="en-US" dirty="0">
                <a:latin typeface="Book Antiqua" pitchFamily="18" charset="0"/>
                <a:ea typeface="Book Antiqua" pitchFamily="18" charset="0"/>
                <a:cs typeface="Book Antiqua" pitchFamily="18" charset="0"/>
              </a:rPr>
            </a:br>
            <a:r>
              <a:rPr lang="en-GB" altLang="en-US" dirty="0">
                <a:latin typeface="Book Antiqua" pitchFamily="18" charset="0"/>
                <a:ea typeface="Book Antiqua" pitchFamily="18" charset="0"/>
                <a:cs typeface="Book Antiqua" pitchFamily="18" charset="0"/>
              </a:rPr>
              <a:t> (</a:t>
            </a:r>
            <a:r>
              <a:rPr lang="sr-Latn-CS" altLang="en-US" dirty="0">
                <a:latin typeface="Book Antiqua" pitchFamily="18" charset="0"/>
                <a:ea typeface="Book Antiqua" pitchFamily="18" charset="0"/>
                <a:cs typeface="Book Antiqua" pitchFamily="18" charset="0"/>
              </a:rPr>
              <a:t>concha nasalis inferior</a:t>
            </a:r>
            <a:r>
              <a:rPr lang="en-GB" altLang="en-US" dirty="0">
                <a:latin typeface="Book Antiqua" pitchFamily="18" charset="0"/>
                <a:ea typeface="Book Antiqua" pitchFamily="18" charset="0"/>
                <a:cs typeface="Book Antiqua" pitchFamily="18" charset="0"/>
              </a:rPr>
              <a:t>)</a:t>
            </a:r>
            <a:endParaRPr lang="sr-Latn-CS" altLang="en-US" dirty="0">
              <a:latin typeface="Book Antiqua" pitchFamily="18" charset="0"/>
              <a:ea typeface="Book Antiqua" pitchFamily="18" charset="0"/>
              <a:cs typeface="Book Antiqua" pitchFamily="18" charset="0"/>
            </a:endParaRPr>
          </a:p>
        </p:txBody>
      </p:sp>
    </p:spTree>
    <p:extLst>
      <p:ext uri="{BB962C8B-B14F-4D97-AF65-F5344CB8AC3E}">
        <p14:creationId xmlns:p14="http://schemas.microsoft.com/office/powerpoint/2010/main" val="3390976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idx="4294967295"/>
          </p:nvPr>
        </p:nvSpPr>
        <p:spPr>
          <a:xfrm>
            <a:off x="500063" y="71438"/>
            <a:ext cx="8229600" cy="652462"/>
          </a:xfrm>
        </p:spPr>
        <p:txBody>
          <a:bodyPr lIns="0" rIns="0" bIns="0" anchor="b"/>
          <a:lstStyle/>
          <a:p>
            <a:r>
              <a:rPr lang="en-GB" altLang="en-US" sz="2800" dirty="0">
                <a:latin typeface="Book Antiqua" pitchFamily="18" charset="0"/>
                <a:ea typeface="Book Antiqua" pitchFamily="18" charset="0"/>
                <a:cs typeface="Book Antiqua" pitchFamily="18" charset="0"/>
              </a:rPr>
              <a:t>Nasal cavity (c</a:t>
            </a:r>
            <a:r>
              <a:rPr lang="sr-Latn-CS" altLang="en-US" sz="2800" dirty="0">
                <a:latin typeface="Book Antiqua" pitchFamily="18" charset="0"/>
                <a:ea typeface="Book Antiqua" pitchFamily="18" charset="0"/>
                <a:cs typeface="Book Antiqua" pitchFamily="18" charset="0"/>
              </a:rPr>
              <a:t>avitas nasi</a:t>
            </a:r>
            <a:r>
              <a:rPr lang="en-GB" altLang="en-US" sz="2800" dirty="0">
                <a:latin typeface="Book Antiqua" pitchFamily="18" charset="0"/>
                <a:ea typeface="Book Antiqua" pitchFamily="18" charset="0"/>
                <a:cs typeface="Book Antiqua" pitchFamily="18" charset="0"/>
              </a:rPr>
              <a:t>)</a:t>
            </a:r>
            <a:r>
              <a:rPr lang="sr-Latn-CS" altLang="en-US" sz="2800" dirty="0">
                <a:latin typeface="Book Antiqua" pitchFamily="18" charset="0"/>
                <a:ea typeface="Book Antiqua" pitchFamily="18" charset="0"/>
                <a:cs typeface="Book Antiqua" pitchFamily="18" charset="0"/>
              </a:rPr>
              <a:t> – </a:t>
            </a:r>
            <a:r>
              <a:rPr lang="en-GB" altLang="en-US" sz="2800" dirty="0">
                <a:latin typeface="Book Antiqua" pitchFamily="18" charset="0"/>
                <a:ea typeface="Book Antiqua" pitchFamily="18" charset="0"/>
                <a:cs typeface="Book Antiqua" pitchFamily="18" charset="0"/>
              </a:rPr>
              <a:t>the walls</a:t>
            </a:r>
            <a:endParaRPr lang="sr-Latn-CS" altLang="en-US" sz="2800" dirty="0">
              <a:latin typeface="Book Antiqua" pitchFamily="18" charset="0"/>
              <a:ea typeface="Book Antiqua" pitchFamily="18" charset="0"/>
              <a:cs typeface="Book Antiqua" pitchFamily="18" charset="0"/>
            </a:endParaRPr>
          </a:p>
        </p:txBody>
      </p:sp>
      <p:sp>
        <p:nvSpPr>
          <p:cNvPr id="13315" name="Content Placeholder 3"/>
          <p:cNvSpPr>
            <a:spLocks noGrp="1"/>
          </p:cNvSpPr>
          <p:nvPr>
            <p:ph sz="half" idx="4294967295"/>
          </p:nvPr>
        </p:nvSpPr>
        <p:spPr>
          <a:xfrm>
            <a:off x="4645025" y="930275"/>
            <a:ext cx="4498975" cy="5927725"/>
          </a:xfrm>
        </p:spPr>
        <p:txBody>
          <a:bodyPr/>
          <a:lstStyle/>
          <a:p>
            <a:pPr>
              <a:lnSpc>
                <a:spcPct val="90000"/>
              </a:lnSpc>
              <a:spcBef>
                <a:spcPts val="600"/>
              </a:spcBef>
              <a:spcAft>
                <a:spcPts val="600"/>
              </a:spcAft>
              <a:buFontTx/>
              <a:buChar char="-"/>
            </a:pPr>
            <a:r>
              <a:rPr lang="en-GB" altLang="en-US" sz="1800" dirty="0">
                <a:latin typeface="Book Antiqua" pitchFamily="18" charset="0"/>
                <a:ea typeface="Book Antiqua" pitchFamily="18" charset="0"/>
                <a:cs typeface="Book Antiqua" pitchFamily="18" charset="0"/>
              </a:rPr>
              <a:t>Outer (lateral) wall</a:t>
            </a:r>
            <a:r>
              <a:rPr lang="sr-Latn-CS" altLang="en-US" sz="1800" dirty="0">
                <a:latin typeface="Book Antiqua" pitchFamily="18" charset="0"/>
                <a:ea typeface="Book Antiqua" pitchFamily="18" charset="0"/>
                <a:cs typeface="Book Antiqua" pitchFamily="18" charset="0"/>
              </a:rPr>
              <a:t>:</a:t>
            </a:r>
            <a:br>
              <a:rPr lang="sr-Latn-CS" altLang="en-US" sz="1800" dirty="0">
                <a:latin typeface="Book Antiqua" pitchFamily="18" charset="0"/>
                <a:ea typeface="Book Antiqua" pitchFamily="18" charset="0"/>
                <a:cs typeface="Book Antiqua" pitchFamily="18" charset="0"/>
              </a:rPr>
            </a:b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Structures of the outer wall</a:t>
            </a:r>
            <a:r>
              <a:rPr lang="sr-Latn-CS" altLang="en-US" sz="1800" dirty="0">
                <a:latin typeface="Book Antiqua" pitchFamily="18" charset="0"/>
                <a:ea typeface="Book Antiqua" pitchFamily="18" charset="0"/>
                <a:cs typeface="Book Antiqua" pitchFamily="18" charset="0"/>
              </a:rPr>
              <a:t>:</a:t>
            </a:r>
            <a:br>
              <a:rPr lang="sr-Latn-CS" altLang="en-US" sz="1800" dirty="0">
                <a:latin typeface="Book Antiqua" pitchFamily="18" charset="0"/>
                <a:ea typeface="Book Antiqua" pitchFamily="18" charset="0"/>
                <a:cs typeface="Book Antiqua" pitchFamily="18" charset="0"/>
              </a:rPr>
            </a:br>
            <a:br>
              <a:rPr lang="sr-Latn-CS" altLang="en-US" sz="1800" dirty="0">
                <a:latin typeface="Book Antiqua" pitchFamily="18" charset="0"/>
                <a:ea typeface="Book Antiqua" pitchFamily="18" charset="0"/>
                <a:cs typeface="Book Antiqua" pitchFamily="18" charset="0"/>
              </a:rPr>
            </a:br>
            <a:r>
              <a:rPr lang="sr-Cyrl-CS" altLang="en-US" sz="1800" dirty="0">
                <a:latin typeface="Book Antiqua" pitchFamily="18" charset="0"/>
                <a:ea typeface="Book Antiqua" pitchFamily="18" charset="0"/>
                <a:cs typeface="Book Antiqua" pitchFamily="18" charset="0"/>
              </a:rPr>
              <a:t>а</a:t>
            </a:r>
            <a:r>
              <a:rPr lang="sr-Latn-CS" altLang="en-US" sz="1800" dirty="0">
                <a:latin typeface="Book Antiqua" pitchFamily="18" charset="0"/>
                <a:ea typeface="Book Antiqua" pitchFamily="18" charset="0"/>
                <a:cs typeface="Book Antiqua" pitchFamily="18" charset="0"/>
              </a:rPr>
              <a:t>) limen nasi</a:t>
            </a:r>
            <a:br>
              <a:rPr lang="sr-Latn-CS" altLang="en-US" sz="1800" dirty="0">
                <a:latin typeface="Book Antiqua" pitchFamily="18" charset="0"/>
                <a:ea typeface="Book Antiqua" pitchFamily="18" charset="0"/>
                <a:cs typeface="Book Antiqua" pitchFamily="18" charset="0"/>
              </a:rPr>
            </a:br>
            <a:br>
              <a:rPr lang="sr-Latn-CS"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b</a:t>
            </a:r>
            <a:r>
              <a:rPr lang="sr-Latn-CS" altLang="en-US" sz="1800" dirty="0">
                <a:latin typeface="Book Antiqua" pitchFamily="18" charset="0"/>
                <a:ea typeface="Book Antiqua" pitchFamily="18" charset="0"/>
                <a:cs typeface="Book Antiqua" pitchFamily="18" charset="0"/>
              </a:rPr>
              <a:t>) agger nasi</a:t>
            </a:r>
            <a:r>
              <a:rPr lang="en-GB" altLang="en-US" sz="1800" dirty="0">
                <a:latin typeface="Book Antiqua" pitchFamily="18" charset="0"/>
                <a:ea typeface="Book Antiqua" pitchFamily="18" charset="0"/>
                <a:cs typeface="Book Antiqua" pitchFamily="18" charset="0"/>
              </a:rPr>
              <a:t> – ridge</a:t>
            </a:r>
          </a:p>
          <a:p>
            <a:pPr>
              <a:lnSpc>
                <a:spcPct val="90000"/>
              </a:lnSpc>
              <a:spcBef>
                <a:spcPts val="600"/>
              </a:spcBef>
              <a:spcAft>
                <a:spcPts val="600"/>
              </a:spcAft>
              <a:buFontTx/>
              <a:buChar char="-"/>
            </a:pPr>
            <a:br>
              <a:rPr lang="sr-Latn-CS"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c</a:t>
            </a: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inferior nasal concha</a:t>
            </a:r>
            <a:r>
              <a:rPr lang="sr-Latn-CS" altLang="en-US" sz="1800" dirty="0">
                <a:latin typeface="Book Antiqua" pitchFamily="18" charset="0"/>
                <a:ea typeface="Book Antiqua" pitchFamily="18" charset="0"/>
                <a:cs typeface="Book Antiqua" pitchFamily="18" charset="0"/>
              </a:rPr>
              <a:t> (concha</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nasalis inferior) </a:t>
            </a:r>
            <a:r>
              <a:rPr lang="en-GB" altLang="en-US" sz="1800" dirty="0">
                <a:latin typeface="Book Antiqua" pitchFamily="18" charset="0"/>
                <a:ea typeface="Book Antiqua" pitchFamily="18" charset="0"/>
                <a:cs typeface="Book Antiqua" pitchFamily="18" charset="0"/>
              </a:rPr>
              <a:t>and inferior nasal</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meatus</a:t>
            </a:r>
            <a:r>
              <a:rPr lang="sr-Latn-CS" altLang="en-US" sz="1800" dirty="0">
                <a:latin typeface="Book Antiqua" pitchFamily="18" charset="0"/>
                <a:ea typeface="Book Antiqua" pitchFamily="18" charset="0"/>
                <a:cs typeface="Book Antiqua" pitchFamily="18" charset="0"/>
              </a:rPr>
              <a:t> (meatus nasi inferior)</a:t>
            </a:r>
            <a:br>
              <a:rPr lang="sr-Latn-CS" altLang="en-US" sz="1800" dirty="0">
                <a:latin typeface="Book Antiqua" pitchFamily="18" charset="0"/>
                <a:ea typeface="Book Antiqua" pitchFamily="18" charset="0"/>
                <a:cs typeface="Book Antiqua" pitchFamily="18" charset="0"/>
              </a:rPr>
            </a:br>
            <a:br>
              <a:rPr lang="sr-Latn-CS"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d</a:t>
            </a: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middle nasal concha </a:t>
            </a:r>
            <a:r>
              <a:rPr lang="sr-Latn-CS" altLang="en-US" sz="1800" dirty="0">
                <a:latin typeface="Book Antiqua" pitchFamily="18" charset="0"/>
                <a:ea typeface="Book Antiqua" pitchFamily="18" charset="0"/>
                <a:cs typeface="Book Antiqua" pitchFamily="18" charset="0"/>
              </a:rPr>
              <a:t>(concha</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nasalis media) </a:t>
            </a:r>
            <a:r>
              <a:rPr lang="en-GB" altLang="en-US" sz="1800" dirty="0">
                <a:latin typeface="Book Antiqua" pitchFamily="18" charset="0"/>
                <a:ea typeface="Book Antiqua" pitchFamily="18" charset="0"/>
                <a:cs typeface="Book Antiqua" pitchFamily="18" charset="0"/>
              </a:rPr>
              <a:t>and middle nasal</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meatus </a:t>
            </a:r>
            <a:r>
              <a:rPr lang="sr-Latn-CS" altLang="en-US" sz="1800" dirty="0">
                <a:latin typeface="Book Antiqua" pitchFamily="18" charset="0"/>
                <a:ea typeface="Book Antiqua" pitchFamily="18" charset="0"/>
                <a:cs typeface="Book Antiqua" pitchFamily="18" charset="0"/>
              </a:rPr>
              <a:t>(meatus nasi medius) </a:t>
            </a:r>
            <a:br>
              <a:rPr lang="sr-Latn-CS" altLang="en-US" sz="1800" dirty="0">
                <a:latin typeface="Book Antiqua" pitchFamily="18" charset="0"/>
                <a:ea typeface="Book Antiqua" pitchFamily="18" charset="0"/>
                <a:cs typeface="Book Antiqua" pitchFamily="18" charset="0"/>
              </a:rPr>
            </a:br>
            <a:br>
              <a:rPr lang="sr-Latn-CS"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e</a:t>
            </a: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superior nasal concha </a:t>
            </a:r>
            <a:r>
              <a:rPr lang="sr-Latn-CS" altLang="en-US" sz="1800" dirty="0">
                <a:latin typeface="Book Antiqua" pitchFamily="18" charset="0"/>
                <a:ea typeface="Book Antiqua" pitchFamily="18" charset="0"/>
                <a:cs typeface="Book Antiqua" pitchFamily="18" charset="0"/>
              </a:rPr>
              <a:t>(concha</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nasalis superior) </a:t>
            </a:r>
            <a:r>
              <a:rPr lang="en-GB" altLang="en-US" sz="1800" dirty="0">
                <a:latin typeface="Book Antiqua" pitchFamily="18" charset="0"/>
                <a:ea typeface="Book Antiqua" pitchFamily="18" charset="0"/>
                <a:cs typeface="Book Antiqua" pitchFamily="18" charset="0"/>
              </a:rPr>
              <a:t>and superior nasal</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meatus</a:t>
            </a:r>
            <a:r>
              <a:rPr lang="sr-Latn-CS" altLang="en-US" sz="1800" dirty="0">
                <a:latin typeface="Book Antiqua" pitchFamily="18" charset="0"/>
                <a:ea typeface="Book Antiqua" pitchFamily="18" charset="0"/>
                <a:cs typeface="Book Antiqua" pitchFamily="18" charset="0"/>
              </a:rPr>
              <a:t> (meatus nasi superior)</a:t>
            </a:r>
          </a:p>
          <a:p>
            <a:pPr>
              <a:lnSpc>
                <a:spcPct val="90000"/>
              </a:lnSpc>
              <a:spcAft>
                <a:spcPts val="600"/>
              </a:spcAft>
              <a:buFontTx/>
              <a:buNone/>
            </a:pP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f</a:t>
            </a: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nasopharyngeal meatus </a:t>
            </a:r>
            <a:r>
              <a:rPr lang="sr-Latn-CS" altLang="en-US" sz="1800" dirty="0">
                <a:latin typeface="Book Antiqua" pitchFamily="18" charset="0"/>
                <a:ea typeface="Book Antiqua" pitchFamily="18" charset="0"/>
                <a:cs typeface="Book Antiqua" pitchFamily="18" charset="0"/>
              </a:rPr>
              <a:t>(meatus</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nasopharyngeus)</a:t>
            </a:r>
          </a:p>
        </p:txBody>
      </p:sp>
      <p:pic>
        <p:nvPicPr>
          <p:cNvPr id="13316" name="Picture 82"/>
          <p:cNvPicPr>
            <a:picLocks noChangeAspect="1" noChangeArrowheads="1"/>
          </p:cNvPicPr>
          <p:nvPr/>
        </p:nvPicPr>
        <p:blipFill>
          <a:blip r:embed="rId2" cstate="print"/>
          <a:srcRect l="34769" t="23810" r="27980" b="8730"/>
          <a:stretch>
            <a:fillRect/>
          </a:stretch>
        </p:blipFill>
        <p:spPr bwMode="auto">
          <a:xfrm>
            <a:off x="0" y="4429125"/>
            <a:ext cx="2143125" cy="2428875"/>
          </a:xfrm>
          <a:prstGeom prst="rect">
            <a:avLst/>
          </a:prstGeom>
          <a:noFill/>
          <a:ln w="9525">
            <a:noFill/>
            <a:miter lim="800000"/>
            <a:headEnd/>
            <a:tailEnd/>
          </a:ln>
        </p:spPr>
      </p:pic>
      <p:pic>
        <p:nvPicPr>
          <p:cNvPr id="13317" name="Picture 4"/>
          <p:cNvPicPr>
            <a:picLocks noChangeAspect="1" noChangeArrowheads="1"/>
          </p:cNvPicPr>
          <p:nvPr/>
        </p:nvPicPr>
        <p:blipFill>
          <a:blip r:embed="rId3" cstate="print"/>
          <a:srcRect l="21408" t="10663" r="52084" b="41161"/>
          <a:stretch>
            <a:fillRect/>
          </a:stretch>
        </p:blipFill>
        <p:spPr bwMode="auto">
          <a:xfrm>
            <a:off x="2928938" y="4214813"/>
            <a:ext cx="1938337" cy="2643187"/>
          </a:xfrm>
          <a:prstGeom prst="rect">
            <a:avLst/>
          </a:prstGeom>
          <a:noFill/>
          <a:ln w="9525">
            <a:noFill/>
            <a:miter lim="800000"/>
            <a:headEnd/>
            <a:tailEnd/>
          </a:ln>
        </p:spPr>
      </p:pic>
      <p:pic>
        <p:nvPicPr>
          <p:cNvPr id="13318" name="Picture 3"/>
          <p:cNvPicPr>
            <a:picLocks noChangeAspect="1" noChangeArrowheads="1"/>
          </p:cNvPicPr>
          <p:nvPr/>
        </p:nvPicPr>
        <p:blipFill>
          <a:blip r:embed="rId4" cstate="print">
            <a:lum contrast="10000"/>
          </a:blip>
          <a:srcRect l="25027" t="14063" r="16377" b="16562"/>
          <a:stretch>
            <a:fillRect/>
          </a:stretch>
        </p:blipFill>
        <p:spPr bwMode="auto">
          <a:xfrm>
            <a:off x="0" y="857250"/>
            <a:ext cx="5000625" cy="3700463"/>
          </a:xfrm>
          <a:prstGeom prst="rect">
            <a:avLst/>
          </a:prstGeom>
          <a:noFill/>
          <a:ln w="9525">
            <a:noFill/>
            <a:miter lim="800000"/>
            <a:headEnd/>
            <a:tailEnd/>
          </a:ln>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idx="4294967295"/>
          </p:nvPr>
        </p:nvSpPr>
        <p:spPr>
          <a:xfrm>
            <a:off x="428625" y="71438"/>
            <a:ext cx="8229600" cy="652462"/>
          </a:xfrm>
        </p:spPr>
        <p:txBody>
          <a:bodyPr lIns="0" rIns="0" bIns="0" anchor="b"/>
          <a:lstStyle/>
          <a:p>
            <a:r>
              <a:rPr lang="en-GB" altLang="en-US" sz="2800" dirty="0">
                <a:latin typeface="Book Antiqua" pitchFamily="18" charset="0"/>
                <a:ea typeface="Book Antiqua" pitchFamily="18" charset="0"/>
                <a:cs typeface="Book Antiqua" pitchFamily="18" charset="0"/>
              </a:rPr>
              <a:t>Nasal cavity (c</a:t>
            </a:r>
            <a:r>
              <a:rPr lang="sr-Latn-CS" altLang="en-US" sz="2800" dirty="0">
                <a:latin typeface="Book Antiqua" pitchFamily="18" charset="0"/>
                <a:ea typeface="Book Antiqua" pitchFamily="18" charset="0"/>
                <a:cs typeface="Book Antiqua" pitchFamily="18" charset="0"/>
              </a:rPr>
              <a:t>avitas nasi</a:t>
            </a:r>
            <a:r>
              <a:rPr lang="en-GB" altLang="en-US" sz="2800" dirty="0">
                <a:latin typeface="Book Antiqua" pitchFamily="18" charset="0"/>
                <a:ea typeface="Book Antiqua" pitchFamily="18" charset="0"/>
                <a:cs typeface="Book Antiqua" pitchFamily="18" charset="0"/>
              </a:rPr>
              <a:t>)</a:t>
            </a:r>
            <a:r>
              <a:rPr lang="sr-Latn-CS" altLang="en-US" sz="2800" dirty="0">
                <a:latin typeface="Book Antiqua" pitchFamily="18" charset="0"/>
                <a:ea typeface="Book Antiqua" pitchFamily="18" charset="0"/>
                <a:cs typeface="Book Antiqua" pitchFamily="18" charset="0"/>
              </a:rPr>
              <a:t> – </a:t>
            </a:r>
            <a:r>
              <a:rPr lang="en-GB" altLang="en-US" sz="2800" dirty="0">
                <a:latin typeface="Book Antiqua" pitchFamily="18" charset="0"/>
                <a:ea typeface="Book Antiqua" pitchFamily="18" charset="0"/>
                <a:cs typeface="Book Antiqua" pitchFamily="18" charset="0"/>
              </a:rPr>
              <a:t>the walls</a:t>
            </a:r>
            <a:endParaRPr lang="sr-Latn-CS" altLang="en-US" sz="2800" dirty="0">
              <a:latin typeface="Book Antiqua" pitchFamily="18" charset="0"/>
              <a:ea typeface="Book Antiqua" pitchFamily="18" charset="0"/>
              <a:cs typeface="Book Antiqua" pitchFamily="18" charset="0"/>
            </a:endParaRPr>
          </a:p>
        </p:txBody>
      </p:sp>
      <p:sp>
        <p:nvSpPr>
          <p:cNvPr id="14339" name="Content Placeholder 3"/>
          <p:cNvSpPr>
            <a:spLocks noGrp="1"/>
          </p:cNvSpPr>
          <p:nvPr>
            <p:ph sz="half" idx="4294967295"/>
          </p:nvPr>
        </p:nvSpPr>
        <p:spPr>
          <a:xfrm>
            <a:off x="4572000" y="2078038"/>
            <a:ext cx="4573588" cy="3579812"/>
          </a:xfrm>
        </p:spPr>
        <p:txBody>
          <a:bodyPr/>
          <a:lstStyle/>
          <a:p>
            <a:pPr>
              <a:lnSpc>
                <a:spcPct val="90000"/>
              </a:lnSpc>
              <a:spcBef>
                <a:spcPts val="600"/>
              </a:spcBef>
              <a:spcAft>
                <a:spcPts val="600"/>
              </a:spcAft>
              <a:buFontTx/>
              <a:buNone/>
            </a:pPr>
            <a:r>
              <a:rPr lang="sr-Latn-CS" altLang="en-US" sz="1800" dirty="0"/>
              <a:t>	</a:t>
            </a: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Nasal </a:t>
            </a:r>
            <a:r>
              <a:rPr lang="en-GB" altLang="en-US" sz="1800" dirty="0" err="1">
                <a:latin typeface="Book Antiqua" pitchFamily="18" charset="0"/>
                <a:ea typeface="Book Antiqua" pitchFamily="18" charset="0"/>
                <a:cs typeface="Book Antiqua" pitchFamily="18" charset="0"/>
              </a:rPr>
              <a:t>meati</a:t>
            </a:r>
            <a:r>
              <a:rPr lang="en-GB" altLang="en-US" sz="1800" dirty="0">
                <a:latin typeface="Book Antiqua" pitchFamily="18" charset="0"/>
                <a:ea typeface="Book Antiqua" pitchFamily="18" charset="0"/>
                <a:cs typeface="Book Antiqua" pitchFamily="18" charset="0"/>
              </a:rPr>
              <a:t> contain the openings of</a:t>
            </a:r>
            <a:r>
              <a:rPr lang="sr-Latn-CS" altLang="en-US" sz="1800" dirty="0">
                <a:latin typeface="Book Antiqua" pitchFamily="18" charset="0"/>
                <a:ea typeface="Book Antiqua" pitchFamily="18" charset="0"/>
                <a:cs typeface="Book Antiqua" pitchFamily="18" charset="0"/>
              </a:rPr>
              <a:t>:</a:t>
            </a:r>
          </a:p>
          <a:p>
            <a:pPr>
              <a:lnSpc>
                <a:spcPct val="90000"/>
              </a:lnSpc>
              <a:spcBef>
                <a:spcPts val="600"/>
              </a:spcBef>
              <a:spcAft>
                <a:spcPts val="600"/>
              </a:spcAft>
              <a:buFontTx/>
              <a:buNone/>
            </a:pPr>
            <a:r>
              <a:rPr lang="sr-Latn-CS" altLang="en-US" sz="1800" dirty="0">
                <a:latin typeface="Book Antiqua" pitchFamily="18" charset="0"/>
                <a:ea typeface="Book Antiqua" pitchFamily="18" charset="0"/>
                <a:cs typeface="Book Antiqua" pitchFamily="18" charset="0"/>
              </a:rPr>
              <a:t>	</a:t>
            </a:r>
            <a:r>
              <a:rPr lang="sr-Latn-CS" altLang="en-US" sz="1800" b="1" dirty="0">
                <a:solidFill>
                  <a:srgbClr val="0B5395"/>
                </a:solidFill>
                <a:latin typeface="Book Antiqua" pitchFamily="18" charset="0"/>
                <a:ea typeface="Book Antiqua" pitchFamily="18" charset="0"/>
                <a:cs typeface="Book Antiqua" pitchFamily="18" charset="0"/>
              </a:rPr>
              <a:t>* meatus nasi inferior:</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 ductus nasolacrimalis</a:t>
            </a:r>
            <a:r>
              <a:rPr lang="en-GB" altLang="en-US" sz="1800" dirty="0">
                <a:latin typeface="Book Antiqua" pitchFamily="18" charset="0"/>
                <a:ea typeface="Book Antiqua" pitchFamily="18" charset="0"/>
                <a:cs typeface="Book Antiqua" pitchFamily="18" charset="0"/>
              </a:rPr>
              <a:t> (nasolacrimal</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duct)</a:t>
            </a:r>
            <a:br>
              <a:rPr lang="sr-Latn-CS" altLang="en-US" sz="1800" dirty="0">
                <a:latin typeface="Book Antiqua" pitchFamily="18" charset="0"/>
                <a:ea typeface="Book Antiqua" pitchFamily="18" charset="0"/>
                <a:cs typeface="Book Antiqua" pitchFamily="18" charset="0"/>
              </a:rPr>
            </a:br>
            <a:br>
              <a:rPr lang="sr-Latn-CS" altLang="en-US" sz="1800" dirty="0">
                <a:latin typeface="Book Antiqua" pitchFamily="18" charset="0"/>
                <a:ea typeface="Book Antiqua" pitchFamily="18" charset="0"/>
                <a:cs typeface="Book Antiqua" pitchFamily="18" charset="0"/>
              </a:rPr>
            </a:br>
            <a:r>
              <a:rPr lang="sr-Latn-CS" altLang="en-US" sz="1800" b="1" dirty="0">
                <a:solidFill>
                  <a:srgbClr val="0B5395"/>
                </a:solidFill>
                <a:latin typeface="Book Antiqua" pitchFamily="18" charset="0"/>
                <a:ea typeface="Book Antiqua" pitchFamily="18" charset="0"/>
                <a:cs typeface="Book Antiqua" pitchFamily="18" charset="0"/>
              </a:rPr>
              <a:t>* meatus nasi medius</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 sinus frontalis</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 sinus maxillaris</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 cellulae ethmoidales anteriores</a:t>
            </a:r>
            <a:br>
              <a:rPr lang="sr-Latn-CS" altLang="en-US" sz="1800" dirty="0">
                <a:latin typeface="Book Antiqua" pitchFamily="18" charset="0"/>
                <a:ea typeface="Book Antiqua" pitchFamily="18" charset="0"/>
                <a:cs typeface="Book Antiqua" pitchFamily="18" charset="0"/>
              </a:rPr>
            </a:br>
            <a:br>
              <a:rPr lang="sr-Latn-CS" altLang="en-US" sz="1800" dirty="0">
                <a:latin typeface="Book Antiqua" pitchFamily="18" charset="0"/>
                <a:ea typeface="Book Antiqua" pitchFamily="18" charset="0"/>
                <a:cs typeface="Book Antiqua" pitchFamily="18" charset="0"/>
              </a:rPr>
            </a:br>
            <a:r>
              <a:rPr lang="sr-Latn-CS" altLang="en-US" sz="1800" b="1" dirty="0">
                <a:solidFill>
                  <a:srgbClr val="0B5395"/>
                </a:solidFill>
                <a:latin typeface="Book Antiqua" pitchFamily="18" charset="0"/>
                <a:ea typeface="Book Antiqua" pitchFamily="18" charset="0"/>
                <a:cs typeface="Book Antiqua" pitchFamily="18" charset="0"/>
              </a:rPr>
              <a:t>* meatus nasi superior</a:t>
            </a:r>
            <a:br>
              <a:rPr lang="sr-Latn-CS" altLang="en-US" sz="1800" b="1" dirty="0">
                <a:solidFill>
                  <a:srgbClr val="0B5395"/>
                </a:solidFill>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 cellulae ethmoidales posteriores</a:t>
            </a:r>
          </a:p>
          <a:p>
            <a:pPr>
              <a:lnSpc>
                <a:spcPct val="90000"/>
              </a:lnSpc>
              <a:spcAft>
                <a:spcPts val="600"/>
              </a:spcAft>
              <a:buFontTx/>
              <a:buNone/>
            </a:pPr>
            <a:r>
              <a:rPr lang="sr-Latn-CS" altLang="en-US" sz="1800" dirty="0">
                <a:latin typeface="Book Antiqua" pitchFamily="18" charset="0"/>
                <a:ea typeface="Book Antiqua" pitchFamily="18" charset="0"/>
                <a:cs typeface="Book Antiqua" pitchFamily="18" charset="0"/>
              </a:rPr>
              <a:t>	</a:t>
            </a:r>
          </a:p>
        </p:txBody>
      </p:sp>
      <p:pic>
        <p:nvPicPr>
          <p:cNvPr id="14340" name="Picture 6"/>
          <p:cNvPicPr>
            <a:picLocks noChangeAspect="1" noChangeArrowheads="1"/>
          </p:cNvPicPr>
          <p:nvPr/>
        </p:nvPicPr>
        <p:blipFill>
          <a:blip r:embed="rId2" cstate="print"/>
          <a:srcRect l="16406" t="13126" r="22070" b="12811"/>
          <a:stretch>
            <a:fillRect/>
          </a:stretch>
        </p:blipFill>
        <p:spPr bwMode="auto">
          <a:xfrm>
            <a:off x="0" y="1771650"/>
            <a:ext cx="4875213" cy="3667125"/>
          </a:xfrm>
          <a:prstGeom prst="rect">
            <a:avLst/>
          </a:prstGeom>
          <a:noFill/>
          <a:ln w="9525">
            <a:noFill/>
            <a:miter lim="800000"/>
            <a:headEnd/>
            <a:tailEnd/>
          </a:ln>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idx="4294967295"/>
          </p:nvPr>
        </p:nvSpPr>
        <p:spPr>
          <a:xfrm>
            <a:off x="428625" y="141288"/>
            <a:ext cx="8229600" cy="652462"/>
          </a:xfrm>
        </p:spPr>
        <p:txBody>
          <a:bodyPr lIns="0" rIns="0" bIns="0" anchor="b"/>
          <a:lstStyle/>
          <a:p>
            <a:r>
              <a:rPr lang="en-GB" altLang="en-US" sz="2800" dirty="0">
                <a:latin typeface="Book Antiqua" pitchFamily="18" charset="0"/>
                <a:ea typeface="Book Antiqua" pitchFamily="18" charset="0"/>
                <a:cs typeface="Book Antiqua" pitchFamily="18" charset="0"/>
              </a:rPr>
              <a:t>Nasal cavity (c</a:t>
            </a:r>
            <a:r>
              <a:rPr lang="sr-Latn-CS" altLang="en-US" sz="2800" dirty="0">
                <a:latin typeface="Book Antiqua" pitchFamily="18" charset="0"/>
                <a:ea typeface="Book Antiqua" pitchFamily="18" charset="0"/>
                <a:cs typeface="Book Antiqua" pitchFamily="18" charset="0"/>
              </a:rPr>
              <a:t>avitas nasi</a:t>
            </a:r>
            <a:r>
              <a:rPr lang="en-GB" altLang="en-US" sz="2800" dirty="0">
                <a:latin typeface="Book Antiqua" pitchFamily="18" charset="0"/>
                <a:ea typeface="Book Antiqua" pitchFamily="18" charset="0"/>
                <a:cs typeface="Book Antiqua" pitchFamily="18" charset="0"/>
              </a:rPr>
              <a:t>)</a:t>
            </a:r>
            <a:r>
              <a:rPr lang="sr-Latn-CS" altLang="en-US" sz="2800" dirty="0">
                <a:latin typeface="Book Antiqua" pitchFamily="18" charset="0"/>
                <a:ea typeface="Book Antiqua" pitchFamily="18" charset="0"/>
                <a:cs typeface="Book Antiqua" pitchFamily="18" charset="0"/>
              </a:rPr>
              <a:t> – </a:t>
            </a:r>
            <a:r>
              <a:rPr lang="en-GB" altLang="en-US" sz="2800" dirty="0">
                <a:latin typeface="Book Antiqua" pitchFamily="18" charset="0"/>
                <a:ea typeface="Book Antiqua" pitchFamily="18" charset="0"/>
                <a:cs typeface="Book Antiqua" pitchFamily="18" charset="0"/>
              </a:rPr>
              <a:t>the walls</a:t>
            </a:r>
            <a:endParaRPr lang="sr-Latn-CS" altLang="en-US" sz="2800" dirty="0">
              <a:latin typeface="Book Antiqua" pitchFamily="18" charset="0"/>
              <a:ea typeface="Book Antiqua" pitchFamily="18" charset="0"/>
              <a:cs typeface="Book Antiqua" pitchFamily="18" charset="0"/>
            </a:endParaRPr>
          </a:p>
        </p:txBody>
      </p:sp>
      <p:sp>
        <p:nvSpPr>
          <p:cNvPr id="15363" name="Content Placeholder 3"/>
          <p:cNvSpPr>
            <a:spLocks noGrp="1"/>
          </p:cNvSpPr>
          <p:nvPr>
            <p:ph sz="half" idx="4294967295"/>
          </p:nvPr>
        </p:nvSpPr>
        <p:spPr>
          <a:xfrm>
            <a:off x="3995937" y="1071563"/>
            <a:ext cx="5148064" cy="5786437"/>
          </a:xfrm>
        </p:spPr>
        <p:txBody>
          <a:bodyPr/>
          <a:lstStyle/>
          <a:p>
            <a:pPr>
              <a:lnSpc>
                <a:spcPct val="90000"/>
              </a:lnSpc>
              <a:spcAft>
                <a:spcPts val="600"/>
              </a:spcAft>
              <a:buFontTx/>
              <a:buNone/>
            </a:pPr>
            <a:r>
              <a:rPr lang="sr-Latn-CS" altLang="en-US" sz="1800" dirty="0">
                <a:latin typeface="Book Antiqua" pitchFamily="18" charset="0"/>
                <a:ea typeface="Book Antiqua" pitchFamily="18" charset="0"/>
                <a:cs typeface="Book Antiqua" pitchFamily="18" charset="0"/>
              </a:rPr>
              <a:t>4) </a:t>
            </a:r>
            <a:r>
              <a:rPr lang="en-GB" altLang="en-US" sz="1800" dirty="0">
                <a:latin typeface="Book Antiqua" pitchFamily="18" charset="0"/>
                <a:ea typeface="Book Antiqua" pitchFamily="18" charset="0"/>
                <a:cs typeface="Book Antiqua" pitchFamily="18" charset="0"/>
              </a:rPr>
              <a:t>Inner (medial) wall </a:t>
            </a: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nasal septum</a:t>
            </a:r>
            <a:r>
              <a:rPr lang="sr-Latn-CS" altLang="en-US" sz="1800" dirty="0">
                <a:latin typeface="Book Antiqua" pitchFamily="18" charset="0"/>
                <a:ea typeface="Book Antiqua" pitchFamily="18" charset="0"/>
                <a:cs typeface="Book Antiqua" pitchFamily="18" charset="0"/>
              </a:rPr>
              <a:t> (septum nasi):</a:t>
            </a:r>
            <a:br>
              <a:rPr lang="sr-Latn-CS" altLang="en-US" sz="1800" dirty="0">
                <a:latin typeface="Book Antiqua" pitchFamily="18" charset="0"/>
                <a:ea typeface="Book Antiqua" pitchFamily="18" charset="0"/>
                <a:cs typeface="Book Antiqua" pitchFamily="18" charset="0"/>
              </a:rPr>
            </a:b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separates the right from the left nasal cavity</a:t>
            </a:r>
            <a:br>
              <a:rPr lang="sr-Latn-CS" altLang="en-US" sz="1800" dirty="0">
                <a:latin typeface="Book Antiqua" pitchFamily="18" charset="0"/>
                <a:ea typeface="Book Antiqua" pitchFamily="18" charset="0"/>
                <a:cs typeface="Book Antiqua" pitchFamily="18" charset="0"/>
              </a:rPr>
            </a:b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covered by mucosa</a:t>
            </a:r>
            <a:br>
              <a:rPr lang="sr-Latn-CS" altLang="en-US" sz="1800" dirty="0">
                <a:latin typeface="Book Antiqua" pitchFamily="18" charset="0"/>
                <a:ea typeface="Book Antiqua" pitchFamily="18" charset="0"/>
                <a:cs typeface="Book Antiqua" pitchFamily="18" charset="0"/>
              </a:rPr>
            </a:b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3 parts</a:t>
            </a:r>
            <a:r>
              <a:rPr lang="sr-Latn-CS" altLang="en-US" sz="1800" dirty="0">
                <a:latin typeface="Book Antiqua" pitchFamily="18" charset="0"/>
                <a:ea typeface="Book Antiqua" pitchFamily="18" charset="0"/>
                <a:cs typeface="Book Antiqua" pitchFamily="18" charset="0"/>
              </a:rPr>
              <a:t>:</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a) </a:t>
            </a:r>
            <a:r>
              <a:rPr lang="en-GB" altLang="en-US" sz="1800" dirty="0">
                <a:latin typeface="Book Antiqua" pitchFamily="18" charset="0"/>
                <a:ea typeface="Book Antiqua" pitchFamily="18" charset="0"/>
                <a:cs typeface="Book Antiqua" pitchFamily="18" charset="0"/>
              </a:rPr>
              <a:t>bony part </a:t>
            </a:r>
            <a:r>
              <a:rPr lang="sr-Latn-CS" altLang="en-US" sz="1800" dirty="0">
                <a:latin typeface="Book Antiqua" pitchFamily="18" charset="0"/>
                <a:ea typeface="Book Antiqua" pitchFamily="18" charset="0"/>
                <a:cs typeface="Book Antiqua" pitchFamily="18" charset="0"/>
              </a:rPr>
              <a:t>(pars ossea)</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 vomer (</a:t>
            </a:r>
            <a:r>
              <a:rPr lang="en-GB" altLang="en-US" sz="1800" dirty="0">
                <a:latin typeface="Book Antiqua" pitchFamily="18" charset="0"/>
                <a:ea typeface="Book Antiqua" pitchFamily="18" charset="0"/>
                <a:cs typeface="Book Antiqua" pitchFamily="18" charset="0"/>
              </a:rPr>
              <a:t>posterior and inferior</a:t>
            </a:r>
            <a:r>
              <a:rPr lang="sr-Latn-CS" altLang="en-US" sz="1800" dirty="0">
                <a:latin typeface="Book Antiqua" pitchFamily="18" charset="0"/>
                <a:ea typeface="Book Antiqua" pitchFamily="18" charset="0"/>
                <a:cs typeface="Book Antiqua" pitchFamily="18" charset="0"/>
              </a:rPr>
              <a:t>)</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perpendicular plate of </a:t>
            </a:r>
            <a:r>
              <a:rPr lang="en-GB" altLang="en-US" sz="1800" dirty="0" err="1">
                <a:latin typeface="Book Antiqua" pitchFamily="18" charset="0"/>
                <a:ea typeface="Book Antiqua" pitchFamily="18" charset="0"/>
                <a:cs typeface="Book Antiqua" pitchFamily="18" charset="0"/>
              </a:rPr>
              <a:t>ethmoid</a:t>
            </a:r>
            <a:r>
              <a:rPr lang="en-GB" altLang="en-US" sz="1800" dirty="0">
                <a:latin typeface="Book Antiqua" pitchFamily="18" charset="0"/>
                <a:ea typeface="Book Antiqua" pitchFamily="18" charset="0"/>
                <a:cs typeface="Book Antiqua" pitchFamily="18" charset="0"/>
              </a:rPr>
              <a:t> bone</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a:t>
            </a:r>
            <a:r>
              <a:rPr lang="sr-Latn-CS" altLang="en-US" sz="1800" dirty="0">
                <a:latin typeface="Book Antiqua" pitchFamily="18" charset="0"/>
                <a:ea typeface="Book Antiqua" pitchFamily="18" charset="0"/>
                <a:cs typeface="Book Antiqua" pitchFamily="18" charset="0"/>
              </a:rPr>
              <a:t>(</a:t>
            </a:r>
            <a:r>
              <a:rPr lang="en-GB" altLang="en-US" sz="1800" dirty="0">
                <a:latin typeface="Book Antiqua" pitchFamily="18" charset="0"/>
                <a:ea typeface="Book Antiqua" pitchFamily="18" charset="0"/>
                <a:cs typeface="Book Antiqua" pitchFamily="18" charset="0"/>
              </a:rPr>
              <a:t>anterior and superior</a:t>
            </a:r>
            <a:r>
              <a:rPr lang="sr-Latn-CS" altLang="en-US" sz="1800" dirty="0">
                <a:latin typeface="Book Antiqua" pitchFamily="18" charset="0"/>
                <a:ea typeface="Book Antiqua" pitchFamily="18" charset="0"/>
                <a:cs typeface="Book Antiqua" pitchFamily="18" charset="0"/>
              </a:rPr>
              <a:t>)</a:t>
            </a:r>
            <a:br>
              <a:rPr lang="sr-Latn-CS" altLang="en-US" sz="1800" dirty="0">
                <a:latin typeface="Book Antiqua" pitchFamily="18" charset="0"/>
                <a:ea typeface="Book Antiqua" pitchFamily="18" charset="0"/>
                <a:cs typeface="Book Antiqua" pitchFamily="18" charset="0"/>
              </a:rPr>
            </a:b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a:t>
            </a:r>
            <a:r>
              <a:rPr lang="sr-Cyrl-CS" altLang="en-US" sz="1800" dirty="0">
                <a:latin typeface="Book Antiqua" pitchFamily="18" charset="0"/>
                <a:ea typeface="Book Antiqua" pitchFamily="18" charset="0"/>
                <a:cs typeface="Book Antiqua" pitchFamily="18" charset="0"/>
              </a:rPr>
              <a:t>б</a:t>
            </a: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cartilaginous part </a:t>
            </a:r>
            <a:r>
              <a:rPr lang="sr-Latn-CS" altLang="en-US" sz="1800" dirty="0">
                <a:latin typeface="Book Antiqua" pitchFamily="18" charset="0"/>
                <a:ea typeface="Book Antiqua" pitchFamily="18" charset="0"/>
                <a:cs typeface="Book Antiqua" pitchFamily="18" charset="0"/>
              </a:rPr>
              <a:t>(pars cartilaginea)</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 cartilago septi nasi (</a:t>
            </a:r>
            <a:r>
              <a:rPr lang="en-GB" altLang="en-US" sz="1800" dirty="0">
                <a:latin typeface="Book Antiqua" pitchFamily="18" charset="0"/>
                <a:ea typeface="Book Antiqua" pitchFamily="18" charset="0"/>
                <a:cs typeface="Book Antiqua" pitchFamily="18" charset="0"/>
              </a:rPr>
              <a:t>located in the</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angle form by </a:t>
            </a:r>
            <a:r>
              <a:rPr lang="en-GB" altLang="en-US" sz="1800" dirty="0" err="1">
                <a:latin typeface="Book Antiqua" pitchFamily="18" charset="0"/>
                <a:ea typeface="Book Antiqua" pitchFamily="18" charset="0"/>
                <a:cs typeface="Book Antiqua" pitchFamily="18" charset="0"/>
              </a:rPr>
              <a:t>vomer</a:t>
            </a:r>
            <a:r>
              <a:rPr lang="en-GB" altLang="en-US" sz="1800" dirty="0">
                <a:latin typeface="Book Antiqua" pitchFamily="18" charset="0"/>
                <a:ea typeface="Book Antiqua" pitchFamily="18" charset="0"/>
                <a:cs typeface="Book Antiqua" pitchFamily="18" charset="0"/>
              </a:rPr>
              <a:t> and</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perpendicular plate of </a:t>
            </a:r>
            <a:r>
              <a:rPr lang="en-GB" altLang="en-US" sz="1800" dirty="0" err="1">
                <a:latin typeface="Book Antiqua" pitchFamily="18" charset="0"/>
                <a:ea typeface="Book Antiqua" pitchFamily="18" charset="0"/>
                <a:cs typeface="Book Antiqua" pitchFamily="18" charset="0"/>
              </a:rPr>
              <a:t>ethmoid</a:t>
            </a:r>
            <a:r>
              <a:rPr lang="en-GB" altLang="en-US" sz="1800" dirty="0">
                <a:latin typeface="Book Antiqua" pitchFamily="18" charset="0"/>
                <a:ea typeface="Book Antiqua" pitchFamily="18" charset="0"/>
                <a:cs typeface="Book Antiqua" pitchFamily="18" charset="0"/>
              </a:rPr>
              <a:t> bone</a:t>
            </a:r>
            <a:r>
              <a:rPr lang="sr-Latn-CS" altLang="en-US" sz="1800" dirty="0">
                <a:latin typeface="Book Antiqua" pitchFamily="18" charset="0"/>
                <a:ea typeface="Book Antiqua" pitchFamily="18" charset="0"/>
                <a:cs typeface="Book Antiqua" pitchFamily="18" charset="0"/>
              </a:rPr>
              <a:t>)</a:t>
            </a:r>
            <a:br>
              <a:rPr lang="sr-Latn-CS" altLang="en-US" sz="1800" dirty="0">
                <a:latin typeface="Book Antiqua" pitchFamily="18" charset="0"/>
                <a:ea typeface="Book Antiqua" pitchFamily="18" charset="0"/>
                <a:cs typeface="Book Antiqua" pitchFamily="18" charset="0"/>
              </a:rPr>
            </a:br>
            <a:br>
              <a:rPr lang="sr-Latn-CS"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a:t>
            </a:r>
            <a:r>
              <a:rPr lang="sr-Latn-CS" altLang="en-US" sz="1800" dirty="0">
                <a:latin typeface="Book Antiqua" pitchFamily="18" charset="0"/>
                <a:ea typeface="Book Antiqua" pitchFamily="18" charset="0"/>
                <a:cs typeface="Book Antiqua" pitchFamily="18" charset="0"/>
              </a:rPr>
              <a:t>cartilago septi nasi </a:t>
            </a:r>
            <a:r>
              <a:rPr lang="en-GB" altLang="en-US" sz="1800" dirty="0">
                <a:latin typeface="Book Antiqua" pitchFamily="18" charset="0"/>
                <a:ea typeface="Book Antiqua" pitchFamily="18" charset="0"/>
                <a:cs typeface="Book Antiqua" pitchFamily="18" charset="0"/>
              </a:rPr>
              <a:t>is thickened in the joint with </a:t>
            </a:r>
            <a:r>
              <a:rPr lang="en-GB" altLang="en-US" sz="1800" dirty="0" err="1">
                <a:latin typeface="Book Antiqua" pitchFamily="18" charset="0"/>
                <a:ea typeface="Book Antiqua" pitchFamily="18" charset="0"/>
                <a:cs typeface="Book Antiqua" pitchFamily="18" charset="0"/>
              </a:rPr>
              <a:t>vomer</a:t>
            </a:r>
            <a:r>
              <a:rPr lang="en-GB" altLang="en-US" sz="1800" dirty="0">
                <a:latin typeface="Book Antiqua" pitchFamily="18" charset="0"/>
                <a:ea typeface="Book Antiqua" pitchFamily="18" charset="0"/>
                <a:cs typeface="Book Antiqua" pitchFamily="18" charset="0"/>
              </a:rPr>
              <a:t> and make the nodule – septal tubercle </a:t>
            </a:r>
            <a:r>
              <a:rPr lang="en-US" altLang="en-US" sz="1800" dirty="0">
                <a:latin typeface="Book Antiqua" pitchFamily="18" charset="0"/>
                <a:ea typeface="Book Antiqua" pitchFamily="18" charset="0"/>
                <a:cs typeface="Book Antiqua" pitchFamily="18" charset="0"/>
              </a:rPr>
              <a:t>(</a:t>
            </a:r>
            <a:r>
              <a:rPr lang="en-GB" altLang="en-US" sz="1800" dirty="0" err="1">
                <a:latin typeface="Book Antiqua" pitchFamily="18" charset="0"/>
                <a:ea typeface="Book Antiqua" pitchFamily="18" charset="0"/>
                <a:cs typeface="Book Antiqua" pitchFamily="18" charset="0"/>
              </a:rPr>
              <a:t>tuberculum</a:t>
            </a:r>
            <a:r>
              <a:rPr lang="en-GB" altLang="en-US" sz="1800" dirty="0">
                <a:latin typeface="Book Antiqua" pitchFamily="18" charset="0"/>
                <a:ea typeface="Book Antiqua" pitchFamily="18" charset="0"/>
                <a:cs typeface="Book Antiqua" pitchFamily="18" charset="0"/>
              </a:rPr>
              <a:t> </a:t>
            </a:r>
            <a:r>
              <a:rPr lang="en-GB" altLang="en-US" sz="1800" dirty="0" err="1">
                <a:latin typeface="Book Antiqua" pitchFamily="18" charset="0"/>
                <a:ea typeface="Book Antiqua" pitchFamily="18" charset="0"/>
                <a:cs typeface="Book Antiqua" pitchFamily="18" charset="0"/>
              </a:rPr>
              <a:t>septi</a:t>
            </a:r>
            <a:r>
              <a:rPr lang="en-GB" altLang="en-US" sz="1800" dirty="0">
                <a:latin typeface="Book Antiqua" pitchFamily="18" charset="0"/>
                <a:ea typeface="Book Antiqua" pitchFamily="18" charset="0"/>
                <a:cs typeface="Book Antiqua" pitchFamily="18" charset="0"/>
              </a:rPr>
              <a:t> </a:t>
            </a:r>
            <a:r>
              <a:rPr lang="en-GB" altLang="en-US" sz="1800" dirty="0" err="1">
                <a:latin typeface="Book Antiqua" pitchFamily="18" charset="0"/>
                <a:ea typeface="Book Antiqua" pitchFamily="18" charset="0"/>
                <a:cs typeface="Book Antiqua" pitchFamily="18" charset="0"/>
              </a:rPr>
              <a:t>nasi</a:t>
            </a:r>
            <a:r>
              <a:rPr lang="en-GB" altLang="en-US" sz="1800" dirty="0">
                <a:latin typeface="Book Antiqua" pitchFamily="18" charset="0"/>
                <a:ea typeface="Book Antiqua" pitchFamily="18" charset="0"/>
                <a:cs typeface="Book Antiqua" pitchFamily="18" charset="0"/>
              </a:rPr>
              <a:t>)</a:t>
            </a:r>
            <a:endParaRPr lang="en-US" altLang="en-US" sz="1800" dirty="0">
              <a:latin typeface="Book Antiqua" pitchFamily="18" charset="0"/>
              <a:ea typeface="Book Antiqua" pitchFamily="18" charset="0"/>
              <a:cs typeface="Book Antiqua" pitchFamily="18" charset="0"/>
            </a:endParaRPr>
          </a:p>
        </p:txBody>
      </p:sp>
      <p:pic>
        <p:nvPicPr>
          <p:cNvPr id="15364" name="Picture 4"/>
          <p:cNvPicPr>
            <a:picLocks noChangeAspect="1" noChangeArrowheads="1"/>
          </p:cNvPicPr>
          <p:nvPr/>
        </p:nvPicPr>
        <p:blipFill>
          <a:blip r:embed="rId2" cstate="print"/>
          <a:srcRect l="7640" r="39163" b="37549"/>
          <a:stretch>
            <a:fillRect/>
          </a:stretch>
        </p:blipFill>
        <p:spPr bwMode="auto">
          <a:xfrm>
            <a:off x="0" y="1428750"/>
            <a:ext cx="4149725" cy="3654425"/>
          </a:xfrm>
          <a:prstGeom prst="rect">
            <a:avLst/>
          </a:prstGeom>
          <a:noFill/>
          <a:ln w="9525">
            <a:noFill/>
            <a:miter lim="800000"/>
            <a:headEnd/>
            <a:tailEnd/>
          </a:ln>
        </p:spPr>
      </p:pic>
      <p:sp>
        <p:nvSpPr>
          <p:cNvPr id="15365" name="TextBox 6"/>
          <p:cNvSpPr txBox="1">
            <a:spLocks noChangeArrowheads="1"/>
          </p:cNvSpPr>
          <p:nvPr/>
        </p:nvSpPr>
        <p:spPr bwMode="auto">
          <a:xfrm>
            <a:off x="571500" y="6000750"/>
            <a:ext cx="2733377" cy="646331"/>
          </a:xfrm>
          <a:prstGeom prst="rect">
            <a:avLst/>
          </a:prstGeom>
          <a:noFill/>
          <a:ln w="9525">
            <a:noFill/>
            <a:miter lim="800000"/>
            <a:headEnd/>
            <a:tailEnd/>
          </a:ln>
        </p:spPr>
        <p:txBody>
          <a:bodyPr wrap="none">
            <a:spAutoFit/>
          </a:bodyPr>
          <a:lstStyle/>
          <a:p>
            <a:r>
              <a:rPr lang="sr-Cyrl-CS" altLang="en-US" dirty="0">
                <a:latin typeface="Constantia" pitchFamily="18" charset="0"/>
              </a:rPr>
              <a:t>* </a:t>
            </a:r>
            <a:r>
              <a:rPr lang="en-GB" altLang="en-US" dirty="0">
                <a:latin typeface="Constantia" pitchFamily="18" charset="0"/>
              </a:rPr>
              <a:t>Physiological deviations</a:t>
            </a:r>
            <a:br>
              <a:rPr lang="sr-Cyrl-CS" altLang="en-US" dirty="0">
                <a:latin typeface="Constantia" pitchFamily="18" charset="0"/>
              </a:rPr>
            </a:br>
            <a:r>
              <a:rPr lang="sr-Cyrl-CS" altLang="en-US" dirty="0">
                <a:latin typeface="Constantia" pitchFamily="18" charset="0"/>
              </a:rPr>
              <a:t>* </a:t>
            </a:r>
            <a:r>
              <a:rPr lang="en-GB" altLang="en-US" dirty="0" err="1">
                <a:latin typeface="Constantia" pitchFamily="18" charset="0"/>
              </a:rPr>
              <a:t>Patologic</a:t>
            </a:r>
            <a:r>
              <a:rPr lang="en-GB" altLang="en-US" dirty="0">
                <a:latin typeface="Constantia" pitchFamily="18" charset="0"/>
              </a:rPr>
              <a:t> deviations</a:t>
            </a:r>
            <a:endParaRPr lang="sr-Cyrl-CS" altLang="en-US" dirty="0">
              <a:latin typeface="Constantia" pitchFamily="18" charset="0"/>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6"/>
          <p:cNvPicPr>
            <a:picLocks noChangeAspect="1" noChangeArrowheads="1"/>
          </p:cNvPicPr>
          <p:nvPr/>
        </p:nvPicPr>
        <p:blipFill>
          <a:blip r:embed="rId2" cstate="print"/>
          <a:srcRect l="26367" t="28125" r="26170" b="33437"/>
          <a:stretch>
            <a:fillRect/>
          </a:stretch>
        </p:blipFill>
        <p:spPr bwMode="auto">
          <a:xfrm>
            <a:off x="0" y="3575050"/>
            <a:ext cx="5208588" cy="2635250"/>
          </a:xfrm>
          <a:prstGeom prst="rect">
            <a:avLst/>
          </a:prstGeom>
          <a:noFill/>
          <a:ln w="9525">
            <a:noFill/>
            <a:miter lim="800000"/>
            <a:headEnd/>
            <a:tailEnd/>
          </a:ln>
        </p:spPr>
      </p:pic>
      <p:sp>
        <p:nvSpPr>
          <p:cNvPr id="16387" name="Title 1"/>
          <p:cNvSpPr txBox="1">
            <a:spLocks noChangeArrowheads="1"/>
          </p:cNvSpPr>
          <p:nvPr/>
        </p:nvSpPr>
        <p:spPr bwMode="auto">
          <a:xfrm>
            <a:off x="285750" y="285750"/>
            <a:ext cx="8229600" cy="652463"/>
          </a:xfrm>
          <a:prstGeom prst="rect">
            <a:avLst/>
          </a:prstGeom>
          <a:noFill/>
          <a:ln w="9525">
            <a:noFill/>
            <a:miter lim="800000"/>
            <a:headEnd/>
            <a:tailEnd/>
          </a:ln>
        </p:spPr>
        <p:txBody>
          <a:bodyPr/>
          <a:lstStyle/>
          <a:p>
            <a:pPr algn="ctr">
              <a:lnSpc>
                <a:spcPct val="80000"/>
              </a:lnSpc>
            </a:pPr>
            <a:r>
              <a:rPr lang="en-GB" altLang="en-US" sz="2800" dirty="0" err="1">
                <a:solidFill>
                  <a:schemeClr val="tx2"/>
                </a:solidFill>
                <a:latin typeface="Book Antiqua" pitchFamily="18" charset="0"/>
                <a:ea typeface="Book Antiqua" pitchFamily="18" charset="0"/>
                <a:cs typeface="Book Antiqua" pitchFamily="18" charset="0"/>
              </a:rPr>
              <a:t>Paranasal</a:t>
            </a:r>
            <a:r>
              <a:rPr lang="en-GB" altLang="en-US" sz="2800" dirty="0">
                <a:solidFill>
                  <a:schemeClr val="tx2"/>
                </a:solidFill>
                <a:latin typeface="Book Antiqua" pitchFamily="18" charset="0"/>
                <a:ea typeface="Book Antiqua" pitchFamily="18" charset="0"/>
                <a:cs typeface="Book Antiqua" pitchFamily="18" charset="0"/>
              </a:rPr>
              <a:t> sinuses</a:t>
            </a:r>
            <a:endParaRPr lang="sr-Latn-CS" altLang="en-US" sz="2800" dirty="0">
              <a:solidFill>
                <a:schemeClr val="tx2"/>
              </a:solidFill>
              <a:latin typeface="Book Antiqua" pitchFamily="18" charset="0"/>
              <a:ea typeface="Book Antiqua" pitchFamily="18" charset="0"/>
              <a:cs typeface="Book Antiqua" pitchFamily="18" charset="0"/>
            </a:endParaRPr>
          </a:p>
        </p:txBody>
      </p:sp>
      <p:sp>
        <p:nvSpPr>
          <p:cNvPr id="16388" name="TextBox 3"/>
          <p:cNvSpPr txBox="1">
            <a:spLocks noChangeArrowheads="1"/>
          </p:cNvSpPr>
          <p:nvPr/>
        </p:nvSpPr>
        <p:spPr bwMode="auto">
          <a:xfrm>
            <a:off x="5076825" y="1130300"/>
            <a:ext cx="4068763" cy="5078313"/>
          </a:xfrm>
          <a:prstGeom prst="rect">
            <a:avLst/>
          </a:prstGeom>
          <a:noFill/>
          <a:ln w="9525">
            <a:noFill/>
            <a:miter lim="800000"/>
            <a:headEnd/>
            <a:tailEnd/>
          </a:ln>
        </p:spPr>
        <p:txBody>
          <a:bodyPr>
            <a:spAutoFit/>
          </a:bodyPr>
          <a:lstStyle/>
          <a:p>
            <a:r>
              <a:rPr lang="sr-Latn-CS" altLang="en-US" b="1" dirty="0">
                <a:latin typeface="Constantia" pitchFamily="18" charset="0"/>
              </a:rPr>
              <a:t>-</a:t>
            </a:r>
            <a:r>
              <a:rPr lang="sr-Latn-CS" altLang="en-US" b="1" dirty="0">
                <a:latin typeface="Book Antiqua" pitchFamily="18" charset="0"/>
              </a:rPr>
              <a:t> Sinus frontalis</a:t>
            </a:r>
            <a:br>
              <a:rPr lang="sr-Latn-CS" altLang="en-US" b="1" dirty="0">
                <a:latin typeface="Book Antiqua" pitchFamily="18" charset="0"/>
              </a:rPr>
            </a:br>
            <a:r>
              <a:rPr lang="en-US" altLang="en-US" sz="1600" dirty="0">
                <a:latin typeface="Book Antiqua" pitchFamily="18" charset="0"/>
              </a:rPr>
              <a:t>   - hollow of the frontal bone</a:t>
            </a:r>
            <a:br>
              <a:rPr lang="en-US" altLang="en-US" sz="1600" dirty="0">
                <a:latin typeface="Book Antiqua" pitchFamily="18" charset="0"/>
              </a:rPr>
            </a:br>
            <a:r>
              <a:rPr lang="en-US" altLang="en-US" sz="1600" dirty="0">
                <a:latin typeface="Book Antiqua" pitchFamily="18" charset="0"/>
              </a:rPr>
              <a:t>   - opens into </a:t>
            </a:r>
            <a:r>
              <a:rPr lang="en-GB" altLang="en-US" sz="1600" dirty="0">
                <a:latin typeface="Book Antiqua" pitchFamily="18" charset="0"/>
              </a:rPr>
              <a:t>meatus </a:t>
            </a:r>
            <a:r>
              <a:rPr lang="en-GB" altLang="en-US" sz="1600" dirty="0" err="1">
                <a:latin typeface="Book Antiqua" pitchFamily="18" charset="0"/>
              </a:rPr>
              <a:t>nasi</a:t>
            </a:r>
            <a:r>
              <a:rPr lang="en-GB" altLang="en-US" sz="1600" dirty="0">
                <a:latin typeface="Book Antiqua" pitchFamily="18" charset="0"/>
              </a:rPr>
              <a:t> </a:t>
            </a:r>
            <a:r>
              <a:rPr lang="en-GB" altLang="en-US" sz="1600" dirty="0" err="1">
                <a:latin typeface="Book Antiqua" pitchFamily="18" charset="0"/>
              </a:rPr>
              <a:t>medius</a:t>
            </a:r>
            <a:br>
              <a:rPr lang="sr-Latn-CS" altLang="en-US" b="1" dirty="0">
                <a:latin typeface="Book Antiqua" pitchFamily="18" charset="0"/>
              </a:rPr>
            </a:br>
            <a:br>
              <a:rPr lang="sr-Latn-CS" altLang="en-US" b="1" dirty="0">
                <a:latin typeface="Book Antiqua" pitchFamily="18" charset="0"/>
              </a:rPr>
            </a:br>
            <a:r>
              <a:rPr lang="sr-Latn-CS" altLang="en-US" b="1" dirty="0">
                <a:latin typeface="Book Antiqua" pitchFamily="18" charset="0"/>
              </a:rPr>
              <a:t>- Sinus ethmoidalis</a:t>
            </a:r>
            <a:br>
              <a:rPr lang="sr-Latn-CS" altLang="en-US" b="1" dirty="0">
                <a:latin typeface="Book Antiqua" pitchFamily="18" charset="0"/>
              </a:rPr>
            </a:br>
            <a:r>
              <a:rPr lang="sr-Latn-CS" altLang="en-US" b="1" dirty="0">
                <a:latin typeface="Book Antiqua" pitchFamily="18" charset="0"/>
              </a:rPr>
              <a:t> </a:t>
            </a:r>
            <a:r>
              <a:rPr lang="en-US" altLang="en-US" b="1" dirty="0">
                <a:latin typeface="Book Antiqua" pitchFamily="18" charset="0"/>
              </a:rPr>
              <a:t>  </a:t>
            </a:r>
            <a:r>
              <a:rPr lang="en-US" altLang="en-US" sz="1600" dirty="0">
                <a:latin typeface="Book Antiqua" pitchFamily="18" charset="0"/>
              </a:rPr>
              <a:t>- numerous hollows of the </a:t>
            </a:r>
            <a:r>
              <a:rPr lang="en-US" altLang="en-US" sz="1600" dirty="0" err="1">
                <a:latin typeface="Book Antiqua" pitchFamily="18" charset="0"/>
              </a:rPr>
              <a:t>ethmoid</a:t>
            </a:r>
            <a:br>
              <a:rPr lang="en-US" altLang="en-US" sz="1600" dirty="0">
                <a:latin typeface="Book Antiqua" pitchFamily="18" charset="0"/>
              </a:rPr>
            </a:br>
            <a:r>
              <a:rPr lang="en-US" altLang="en-US" sz="1600" dirty="0">
                <a:latin typeface="Book Antiqua" pitchFamily="18" charset="0"/>
              </a:rPr>
              <a:t>      labyrinth</a:t>
            </a:r>
          </a:p>
          <a:p>
            <a:r>
              <a:rPr lang="en-GB" altLang="en-US" sz="1600" dirty="0">
                <a:latin typeface="Book Antiqua" pitchFamily="18" charset="0"/>
              </a:rPr>
              <a:t>   </a:t>
            </a:r>
            <a:r>
              <a:rPr lang="en-US" altLang="en-US" sz="1600" dirty="0">
                <a:latin typeface="Book Antiqua" pitchFamily="18" charset="0"/>
              </a:rPr>
              <a:t> -</a:t>
            </a:r>
            <a:r>
              <a:rPr lang="en-GB" altLang="en-US" sz="1600" dirty="0">
                <a:latin typeface="Book Antiqua" pitchFamily="18" charset="0"/>
              </a:rPr>
              <a:t> frontal (anterior) </a:t>
            </a:r>
            <a:r>
              <a:rPr lang="en-GB" altLang="en-US" sz="1600" dirty="0" err="1">
                <a:latin typeface="Book Antiqua" pitchFamily="18" charset="0"/>
              </a:rPr>
              <a:t>ethmoid</a:t>
            </a:r>
            <a:r>
              <a:rPr lang="en-GB" altLang="en-US" sz="1600" dirty="0">
                <a:latin typeface="Book Antiqua" pitchFamily="18" charset="0"/>
              </a:rPr>
              <a:t> cells open</a:t>
            </a:r>
          </a:p>
          <a:p>
            <a:r>
              <a:rPr lang="en-GB" altLang="en-US" sz="1600" dirty="0">
                <a:latin typeface="Book Antiqua" pitchFamily="18" charset="0"/>
              </a:rPr>
              <a:t>      into meatus </a:t>
            </a:r>
            <a:r>
              <a:rPr lang="en-GB" altLang="en-US" sz="1600" dirty="0" err="1">
                <a:latin typeface="Book Antiqua" pitchFamily="18" charset="0"/>
              </a:rPr>
              <a:t>nasi</a:t>
            </a:r>
            <a:r>
              <a:rPr lang="en-GB" altLang="en-US" sz="1600" dirty="0">
                <a:latin typeface="Book Antiqua" pitchFamily="18" charset="0"/>
              </a:rPr>
              <a:t> </a:t>
            </a:r>
            <a:r>
              <a:rPr lang="en-GB" altLang="en-US" sz="1600" dirty="0" err="1">
                <a:latin typeface="Book Antiqua" pitchFamily="18" charset="0"/>
              </a:rPr>
              <a:t>medius</a:t>
            </a:r>
            <a:br>
              <a:rPr lang="en-GB" altLang="en-US" sz="1600" dirty="0">
                <a:latin typeface="Book Antiqua" pitchFamily="18" charset="0"/>
              </a:rPr>
            </a:br>
            <a:r>
              <a:rPr lang="en-US" altLang="en-US" sz="1600" dirty="0">
                <a:latin typeface="Book Antiqua" pitchFamily="18" charset="0"/>
              </a:rPr>
              <a:t>    </a:t>
            </a:r>
            <a:r>
              <a:rPr lang="en-GB" altLang="en-US" sz="1600" dirty="0">
                <a:latin typeface="Book Antiqua" pitchFamily="18" charset="0"/>
              </a:rPr>
              <a:t>- back (posterior) </a:t>
            </a:r>
            <a:r>
              <a:rPr lang="en-GB" altLang="en-US" sz="1600" dirty="0" err="1">
                <a:latin typeface="Book Antiqua" pitchFamily="18" charset="0"/>
              </a:rPr>
              <a:t>ethmoid</a:t>
            </a:r>
            <a:r>
              <a:rPr lang="en-GB" altLang="en-US" sz="1600" dirty="0">
                <a:latin typeface="Book Antiqua" pitchFamily="18" charset="0"/>
              </a:rPr>
              <a:t> cells open</a:t>
            </a:r>
          </a:p>
          <a:p>
            <a:r>
              <a:rPr lang="en-GB" altLang="en-US" sz="1600" dirty="0">
                <a:latin typeface="Book Antiqua" pitchFamily="18" charset="0"/>
              </a:rPr>
              <a:t>      into meatus </a:t>
            </a:r>
            <a:r>
              <a:rPr lang="en-GB" altLang="en-US" sz="1600" dirty="0" err="1">
                <a:latin typeface="Book Antiqua" pitchFamily="18" charset="0"/>
              </a:rPr>
              <a:t>nasi</a:t>
            </a:r>
            <a:r>
              <a:rPr lang="en-GB" altLang="en-US" sz="1600" dirty="0">
                <a:latin typeface="Book Antiqua" pitchFamily="18" charset="0"/>
              </a:rPr>
              <a:t> superior</a:t>
            </a:r>
          </a:p>
          <a:p>
            <a:br>
              <a:rPr lang="sr-Latn-CS" altLang="en-US" b="1" dirty="0">
                <a:latin typeface="Book Antiqua" pitchFamily="18" charset="0"/>
              </a:rPr>
            </a:br>
            <a:r>
              <a:rPr lang="sr-Latn-CS" altLang="en-US" b="1" dirty="0">
                <a:latin typeface="Book Antiqua" pitchFamily="18" charset="0"/>
              </a:rPr>
              <a:t>- Sinus maxillaris</a:t>
            </a:r>
            <a:br>
              <a:rPr lang="sr-Latn-CS" altLang="en-US" b="1" dirty="0">
                <a:latin typeface="Book Antiqua" pitchFamily="18" charset="0"/>
              </a:rPr>
            </a:br>
            <a:r>
              <a:rPr lang="sr-Latn-CS" altLang="en-US" b="1" dirty="0">
                <a:latin typeface="Book Antiqua" pitchFamily="18" charset="0"/>
              </a:rPr>
              <a:t> </a:t>
            </a:r>
            <a:r>
              <a:rPr lang="en-US" altLang="en-US" b="1" dirty="0">
                <a:latin typeface="Book Antiqua" pitchFamily="18" charset="0"/>
              </a:rPr>
              <a:t>  </a:t>
            </a:r>
            <a:r>
              <a:rPr lang="en-US" altLang="en-US" sz="1600" dirty="0">
                <a:latin typeface="Book Antiqua" pitchFamily="18" charset="0"/>
              </a:rPr>
              <a:t>- hollow of the body of maxilla</a:t>
            </a:r>
            <a:br>
              <a:rPr lang="en-US" altLang="en-US" sz="1600" dirty="0">
                <a:latin typeface="Book Antiqua" pitchFamily="18" charset="0"/>
              </a:rPr>
            </a:br>
            <a:r>
              <a:rPr lang="en-GB" altLang="en-US" sz="1600" dirty="0">
                <a:latin typeface="Book Antiqua" pitchFamily="18" charset="0"/>
              </a:rPr>
              <a:t>    </a:t>
            </a:r>
            <a:r>
              <a:rPr lang="en-US" altLang="en-US" sz="1600" dirty="0">
                <a:latin typeface="Book Antiqua" pitchFamily="18" charset="0"/>
              </a:rPr>
              <a:t>- opens into </a:t>
            </a:r>
            <a:r>
              <a:rPr lang="en-GB" altLang="en-US" sz="1600" dirty="0">
                <a:latin typeface="Book Antiqua" pitchFamily="18" charset="0"/>
              </a:rPr>
              <a:t>meatus </a:t>
            </a:r>
            <a:r>
              <a:rPr lang="en-GB" altLang="en-US" sz="1600" dirty="0" err="1">
                <a:latin typeface="Book Antiqua" pitchFamily="18" charset="0"/>
              </a:rPr>
              <a:t>nasi</a:t>
            </a:r>
            <a:r>
              <a:rPr lang="en-GB" altLang="en-US" sz="1600" dirty="0">
                <a:latin typeface="Book Antiqua" pitchFamily="18" charset="0"/>
              </a:rPr>
              <a:t> </a:t>
            </a:r>
            <a:r>
              <a:rPr lang="en-GB" altLang="en-US" sz="1600" dirty="0" err="1">
                <a:latin typeface="Book Antiqua" pitchFamily="18" charset="0"/>
              </a:rPr>
              <a:t>medius</a:t>
            </a:r>
            <a:endParaRPr lang="en-US" altLang="en-US" sz="1600" dirty="0">
              <a:latin typeface="Book Antiqua" pitchFamily="18" charset="0"/>
            </a:endParaRPr>
          </a:p>
          <a:p>
            <a:br>
              <a:rPr lang="sr-Latn-CS" altLang="en-US" b="1" dirty="0">
                <a:latin typeface="Book Antiqua" pitchFamily="18" charset="0"/>
              </a:rPr>
            </a:br>
            <a:r>
              <a:rPr lang="sr-Latn-CS" altLang="en-US" b="1" dirty="0">
                <a:latin typeface="Book Antiqua" pitchFamily="18" charset="0"/>
              </a:rPr>
              <a:t>- Sinus sphenoidalis</a:t>
            </a:r>
            <a:br>
              <a:rPr lang="sr-Latn-CS" altLang="en-US" b="1" dirty="0">
                <a:latin typeface="Book Antiqua" pitchFamily="18" charset="0"/>
              </a:rPr>
            </a:br>
            <a:r>
              <a:rPr lang="en-US" altLang="en-US" b="1" dirty="0">
                <a:latin typeface="Book Antiqua" pitchFamily="18" charset="0"/>
              </a:rPr>
              <a:t> </a:t>
            </a:r>
            <a:r>
              <a:rPr lang="en-US" altLang="en-US" sz="1600" dirty="0">
                <a:latin typeface="Book Antiqua" pitchFamily="18" charset="0"/>
              </a:rPr>
              <a:t>- hollow of the body of sphenoid bone</a:t>
            </a:r>
          </a:p>
          <a:p>
            <a:r>
              <a:rPr lang="en-GB" altLang="en-US" sz="1600" dirty="0">
                <a:latin typeface="Book Antiqua" pitchFamily="18" charset="0"/>
              </a:rPr>
              <a:t> - </a:t>
            </a:r>
            <a:r>
              <a:rPr lang="en-US" altLang="en-US" sz="1600" dirty="0">
                <a:latin typeface="Book Antiqua" pitchFamily="18" charset="0"/>
              </a:rPr>
              <a:t>opens into </a:t>
            </a:r>
            <a:r>
              <a:rPr lang="en-GB" altLang="en-US" sz="1600" dirty="0" err="1">
                <a:latin typeface="Book Antiqua" pitchFamily="18" charset="0"/>
              </a:rPr>
              <a:t>recessus</a:t>
            </a:r>
            <a:r>
              <a:rPr lang="en-GB" altLang="en-US" sz="1600" dirty="0">
                <a:latin typeface="Book Antiqua" pitchFamily="18" charset="0"/>
              </a:rPr>
              <a:t> </a:t>
            </a:r>
            <a:r>
              <a:rPr lang="en-GB" altLang="en-US" sz="1600" dirty="0" err="1">
                <a:latin typeface="Book Antiqua" pitchFamily="18" charset="0"/>
              </a:rPr>
              <a:t>sphenoethmoidalis</a:t>
            </a:r>
            <a:endParaRPr lang="en-GB" altLang="en-US" sz="1600" dirty="0">
              <a:latin typeface="Book Antiqua" pitchFamily="18" charset="0"/>
            </a:endParaRPr>
          </a:p>
        </p:txBody>
      </p:sp>
      <p:sp>
        <p:nvSpPr>
          <p:cNvPr id="16389" name="TextBox 4"/>
          <p:cNvSpPr txBox="1">
            <a:spLocks noChangeArrowheads="1"/>
          </p:cNvSpPr>
          <p:nvPr/>
        </p:nvSpPr>
        <p:spPr bwMode="auto">
          <a:xfrm>
            <a:off x="109538" y="1054100"/>
            <a:ext cx="4751387" cy="1815882"/>
          </a:xfrm>
          <a:prstGeom prst="rect">
            <a:avLst/>
          </a:prstGeom>
          <a:noFill/>
          <a:ln w="9525">
            <a:noFill/>
            <a:miter lim="800000"/>
            <a:headEnd/>
            <a:tailEnd/>
          </a:ln>
        </p:spPr>
        <p:txBody>
          <a:bodyPr>
            <a:spAutoFit/>
          </a:bodyPr>
          <a:lstStyle/>
          <a:p>
            <a:r>
              <a:rPr lang="sr-Cyrl-CS" altLang="en-US" sz="1600" dirty="0">
                <a:latin typeface="Book Antiqua" pitchFamily="18" charset="0"/>
                <a:ea typeface="Book Antiqua" pitchFamily="18" charset="0"/>
                <a:cs typeface="Book Antiqua" pitchFamily="18" charset="0"/>
              </a:rPr>
              <a:t>* </a:t>
            </a:r>
            <a:r>
              <a:rPr lang="en-GB" altLang="en-US" sz="1600" dirty="0">
                <a:latin typeface="Book Antiqua" panose="02040602050305030304" pitchFamily="18" charset="0"/>
              </a:rPr>
              <a:t>A</a:t>
            </a:r>
            <a:r>
              <a:rPr lang="en-GB" sz="1600" dirty="0">
                <a:latin typeface="Book Antiqua" panose="02040602050305030304" pitchFamily="18" charset="0"/>
              </a:rPr>
              <a:t>ir-filled extensions of the nasal cavity – hollows</a:t>
            </a:r>
            <a:br>
              <a:rPr lang="en-GB" sz="1600" dirty="0">
                <a:latin typeface="Book Antiqua" panose="02040602050305030304" pitchFamily="18" charset="0"/>
              </a:rPr>
            </a:br>
            <a:r>
              <a:rPr lang="en-GB" sz="1600" dirty="0">
                <a:latin typeface="Book Antiqua" panose="02040602050305030304" pitchFamily="18" charset="0"/>
              </a:rPr>
              <a:t>   of the bones of skull and face</a:t>
            </a:r>
            <a:br>
              <a:rPr lang="sr-Cyrl-CS" altLang="en-US" sz="1600" dirty="0">
                <a:latin typeface="Book Antiqua" pitchFamily="18" charset="0"/>
                <a:ea typeface="Book Antiqua" pitchFamily="18" charset="0"/>
                <a:cs typeface="Book Antiqua" pitchFamily="18" charset="0"/>
              </a:rPr>
            </a:br>
            <a:r>
              <a:rPr lang="sr-Cyrl-CS" altLang="en-US" sz="1600" dirty="0">
                <a:latin typeface="Book Antiqua" pitchFamily="18" charset="0"/>
                <a:ea typeface="Book Antiqua" pitchFamily="18" charset="0"/>
                <a:cs typeface="Book Antiqua" pitchFamily="18" charset="0"/>
              </a:rPr>
              <a:t>* </a:t>
            </a:r>
            <a:r>
              <a:rPr lang="en-GB" altLang="en-US" sz="1600" dirty="0">
                <a:latin typeface="Book Antiqua" pitchFamily="18" charset="0"/>
                <a:ea typeface="Book Antiqua" pitchFamily="18" charset="0"/>
                <a:cs typeface="Book Antiqua" pitchFamily="18" charset="0"/>
              </a:rPr>
              <a:t>Their openings are in the nasal cavity</a:t>
            </a:r>
            <a:r>
              <a:rPr lang="sr-Cyrl-CS" altLang="en-US" sz="1600" dirty="0">
                <a:latin typeface="Book Antiqua" pitchFamily="18" charset="0"/>
                <a:ea typeface="Book Antiqua" pitchFamily="18" charset="0"/>
                <a:cs typeface="Book Antiqua" pitchFamily="18" charset="0"/>
              </a:rPr>
              <a:t>.</a:t>
            </a:r>
            <a:br>
              <a:rPr lang="sr-Cyrl-CS" altLang="en-US" sz="1600" dirty="0">
                <a:latin typeface="Book Antiqua" pitchFamily="18" charset="0"/>
                <a:ea typeface="Book Antiqua" pitchFamily="18" charset="0"/>
                <a:cs typeface="Book Antiqua" pitchFamily="18" charset="0"/>
              </a:rPr>
            </a:br>
            <a:r>
              <a:rPr lang="sr-Cyrl-CS" altLang="en-US" sz="1600" dirty="0">
                <a:latin typeface="Book Antiqua" pitchFamily="18" charset="0"/>
                <a:ea typeface="Book Antiqua" pitchFamily="18" charset="0"/>
                <a:cs typeface="Book Antiqua" pitchFamily="18" charset="0"/>
              </a:rPr>
              <a:t>* </a:t>
            </a:r>
            <a:r>
              <a:rPr lang="en-GB" altLang="en-US" sz="1600" dirty="0">
                <a:latin typeface="Book Antiqua" pitchFamily="18" charset="0"/>
                <a:ea typeface="Book Antiqua" pitchFamily="18" charset="0"/>
                <a:cs typeface="Book Antiqua" pitchFamily="18" charset="0"/>
              </a:rPr>
              <a:t>Nasal mucosa extends into sinuses and covers</a:t>
            </a:r>
            <a:br>
              <a:rPr lang="en-GB" altLang="en-US" sz="1600" dirty="0">
                <a:latin typeface="Book Antiqua" pitchFamily="18" charset="0"/>
                <a:ea typeface="Book Antiqua" pitchFamily="18" charset="0"/>
                <a:cs typeface="Book Antiqua" pitchFamily="18" charset="0"/>
              </a:rPr>
            </a:br>
            <a:r>
              <a:rPr lang="en-GB" altLang="en-US" sz="1600" dirty="0">
                <a:latin typeface="Book Antiqua" pitchFamily="18" charset="0"/>
                <a:ea typeface="Book Antiqua" pitchFamily="18" charset="0"/>
                <a:cs typeface="Book Antiqua" pitchFamily="18" charset="0"/>
              </a:rPr>
              <a:t>   their walls</a:t>
            </a:r>
            <a:r>
              <a:rPr lang="sr-Cyrl-CS" altLang="en-US" sz="1600" dirty="0">
                <a:latin typeface="Book Antiqua" pitchFamily="18" charset="0"/>
                <a:ea typeface="Book Antiqua" pitchFamily="18" charset="0"/>
                <a:cs typeface="Book Antiqua" pitchFamily="18" charset="0"/>
              </a:rPr>
              <a:t>. </a:t>
            </a:r>
            <a:br>
              <a:rPr lang="sr-Cyrl-CS" altLang="en-US" sz="1600" dirty="0">
                <a:latin typeface="Book Antiqua" pitchFamily="18" charset="0"/>
                <a:ea typeface="Book Antiqua" pitchFamily="18" charset="0"/>
                <a:cs typeface="Book Antiqua" pitchFamily="18" charset="0"/>
              </a:rPr>
            </a:br>
            <a:r>
              <a:rPr lang="en-GB" altLang="en-US" sz="1600" dirty="0">
                <a:latin typeface="Book Antiqua" pitchFamily="18" charset="0"/>
                <a:ea typeface="Book Antiqua" pitchFamily="18" charset="0"/>
                <a:cs typeface="Book Antiqua" pitchFamily="18" charset="0"/>
              </a:rPr>
              <a:t>   This is the way of transmission of infection from</a:t>
            </a:r>
            <a:br>
              <a:rPr lang="en-GB" altLang="en-US" sz="1600" dirty="0">
                <a:latin typeface="Book Antiqua" pitchFamily="18" charset="0"/>
                <a:ea typeface="Book Antiqua" pitchFamily="18" charset="0"/>
                <a:cs typeface="Book Antiqua" pitchFamily="18" charset="0"/>
              </a:rPr>
            </a:br>
            <a:r>
              <a:rPr lang="en-GB" altLang="en-US" sz="1600" dirty="0">
                <a:latin typeface="Book Antiqua" pitchFamily="18" charset="0"/>
                <a:ea typeface="Book Antiqua" pitchFamily="18" charset="0"/>
                <a:cs typeface="Book Antiqua" pitchFamily="18" charset="0"/>
              </a:rPr>
              <a:t>   nasal cavity to sinuses (sinusitis)</a:t>
            </a:r>
            <a:endParaRPr lang="sr-Cyrl-CS" altLang="en-US" sz="1600" dirty="0">
              <a:latin typeface="Book Antiqua" pitchFamily="18" charset="0"/>
              <a:ea typeface="Book Antiqua" pitchFamily="18" charset="0"/>
              <a:cs typeface="Book Antiqua" pitchFamily="18" charset="0"/>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txBox="1">
            <a:spLocks noChangeArrowheads="1"/>
          </p:cNvSpPr>
          <p:nvPr/>
        </p:nvSpPr>
        <p:spPr bwMode="auto">
          <a:xfrm>
            <a:off x="251520" y="0"/>
            <a:ext cx="8229600" cy="652463"/>
          </a:xfrm>
          <a:prstGeom prst="rect">
            <a:avLst/>
          </a:prstGeom>
          <a:noFill/>
          <a:ln w="9525">
            <a:noFill/>
            <a:miter lim="800000"/>
            <a:headEnd/>
            <a:tailEnd/>
          </a:ln>
        </p:spPr>
        <p:txBody>
          <a:bodyPr/>
          <a:lstStyle/>
          <a:p>
            <a:pPr algn="ctr">
              <a:lnSpc>
                <a:spcPct val="80000"/>
              </a:lnSpc>
            </a:pPr>
            <a:r>
              <a:rPr lang="en-GB" altLang="en-US" sz="4100" dirty="0">
                <a:solidFill>
                  <a:schemeClr val="tx2"/>
                </a:solidFill>
                <a:latin typeface="Constantia" pitchFamily="18" charset="0"/>
              </a:rPr>
              <a:t>The l</a:t>
            </a:r>
            <a:r>
              <a:rPr lang="sr-Latn-CS" altLang="en-US" sz="4100" dirty="0">
                <a:solidFill>
                  <a:schemeClr val="tx2"/>
                </a:solidFill>
                <a:latin typeface="Constantia" pitchFamily="18" charset="0"/>
              </a:rPr>
              <a:t>arynx</a:t>
            </a:r>
          </a:p>
        </p:txBody>
      </p:sp>
      <p:sp>
        <p:nvSpPr>
          <p:cNvPr id="17412" name="TextBox 4"/>
          <p:cNvSpPr txBox="1">
            <a:spLocks noChangeArrowheads="1"/>
          </p:cNvSpPr>
          <p:nvPr/>
        </p:nvSpPr>
        <p:spPr bwMode="auto">
          <a:xfrm>
            <a:off x="107504" y="1810464"/>
            <a:ext cx="8496944" cy="4708981"/>
          </a:xfrm>
          <a:prstGeom prst="rect">
            <a:avLst/>
          </a:prstGeom>
          <a:noFill/>
          <a:ln w="9525">
            <a:noFill/>
            <a:miter lim="800000"/>
            <a:headEnd/>
            <a:tailEnd/>
          </a:ln>
        </p:spPr>
        <p:txBody>
          <a:bodyPr wrap="square">
            <a:spAutoFit/>
          </a:bodyPr>
          <a:lstStyle/>
          <a:p>
            <a:pPr>
              <a:buFont typeface="Wingdings" pitchFamily="2" charset="2"/>
              <a:buNone/>
            </a:pPr>
            <a:r>
              <a:rPr lang="sr-Latn-CS" altLang="en-US" b="1" dirty="0">
                <a:solidFill>
                  <a:schemeClr val="tx2"/>
                </a:solidFill>
                <a:latin typeface="Times New Roman" pitchFamily="18" charset="0"/>
              </a:rPr>
              <a:t>1.</a:t>
            </a:r>
            <a:r>
              <a:rPr lang="en-US" altLang="en-US" b="1" dirty="0">
                <a:solidFill>
                  <a:schemeClr val="tx2"/>
                </a:solidFill>
                <a:latin typeface="Times New Roman" pitchFamily="18" charset="0"/>
              </a:rPr>
              <a:t> Laryngeal cartilages (</a:t>
            </a:r>
            <a:r>
              <a:rPr lang="sr-Latn-CS" altLang="en-US" b="1" dirty="0">
                <a:solidFill>
                  <a:schemeClr val="tx2"/>
                </a:solidFill>
                <a:latin typeface="Times New Roman" pitchFamily="18" charset="0"/>
              </a:rPr>
              <a:t>cartilagines laryngis</a:t>
            </a:r>
            <a:r>
              <a:rPr lang="en-US" altLang="en-US" b="1" dirty="0">
                <a:solidFill>
                  <a:schemeClr val="tx2"/>
                </a:solidFill>
                <a:latin typeface="Times New Roman" pitchFamily="18" charset="0"/>
              </a:rPr>
              <a:t>) - main</a:t>
            </a:r>
            <a:br>
              <a:rPr lang="en-US" altLang="en-US" b="1" dirty="0">
                <a:solidFill>
                  <a:schemeClr val="tx2"/>
                </a:solidFill>
                <a:latin typeface="Times New Roman" pitchFamily="18" charset="0"/>
              </a:rPr>
            </a:br>
            <a:br>
              <a:rPr lang="sr-Latn-CS" altLang="en-US" sz="1000" b="1" dirty="0">
                <a:solidFill>
                  <a:schemeClr val="tx2"/>
                </a:solidFill>
                <a:latin typeface="Times New Roman" pitchFamily="18" charset="0"/>
              </a:rPr>
            </a:br>
            <a:r>
              <a:rPr lang="en-US" altLang="en-US" b="1" dirty="0">
                <a:solidFill>
                  <a:schemeClr val="tx2"/>
                </a:solidFill>
                <a:latin typeface="Book Antiqua" pitchFamily="18" charset="0"/>
                <a:ea typeface="Book Antiqua" pitchFamily="18" charset="0"/>
                <a:cs typeface="Book Antiqua" pitchFamily="18" charset="0"/>
              </a:rPr>
              <a:t>   </a:t>
            </a:r>
            <a:r>
              <a:rPr lang="sr-Latn-CS" altLang="en-US" dirty="0">
                <a:solidFill>
                  <a:schemeClr val="tx2"/>
                </a:solidFill>
                <a:latin typeface="Book Antiqua" pitchFamily="18" charset="0"/>
                <a:ea typeface="Book Antiqua" pitchFamily="18" charset="0"/>
                <a:cs typeface="Book Antiqua" pitchFamily="18" charset="0"/>
              </a:rPr>
              <a:t>a) </a:t>
            </a:r>
            <a:r>
              <a:rPr lang="en-GB" altLang="en-US" b="1" dirty="0">
                <a:solidFill>
                  <a:schemeClr val="tx2"/>
                </a:solidFill>
                <a:latin typeface="Book Antiqua" pitchFamily="18" charset="0"/>
                <a:ea typeface="Book Antiqua" pitchFamily="18" charset="0"/>
                <a:cs typeface="Book Antiqua" pitchFamily="18" charset="0"/>
              </a:rPr>
              <a:t>thyroid cartilage (</a:t>
            </a:r>
            <a:r>
              <a:rPr lang="sr-Latn-CS" altLang="en-US" dirty="0">
                <a:solidFill>
                  <a:schemeClr val="tx2"/>
                </a:solidFill>
                <a:latin typeface="Book Antiqua" pitchFamily="18" charset="0"/>
                <a:ea typeface="Book Antiqua" pitchFamily="18" charset="0"/>
                <a:cs typeface="Book Antiqua" pitchFamily="18" charset="0"/>
              </a:rPr>
              <a:t>cartilago thyroidea</a:t>
            </a:r>
            <a:r>
              <a:rPr lang="en-GB" altLang="en-US" b="1" dirty="0">
                <a:solidFill>
                  <a:schemeClr val="tx2"/>
                </a:solidFill>
                <a:latin typeface="Book Antiqua" pitchFamily="18" charset="0"/>
                <a:ea typeface="Book Antiqua" pitchFamily="18" charset="0"/>
                <a:cs typeface="Book Antiqua" pitchFamily="18" charset="0"/>
              </a:rPr>
              <a:t>)</a:t>
            </a:r>
            <a:r>
              <a:rPr lang="sr-Latn-CS" altLang="en-US" sz="1600" dirty="0">
                <a:solidFill>
                  <a:schemeClr val="tx2"/>
                </a:solidFill>
                <a:latin typeface="Book Antiqua" pitchFamily="18" charset="0"/>
                <a:ea typeface="Book Antiqua" pitchFamily="18" charset="0"/>
                <a:cs typeface="Book Antiqua" pitchFamily="18" charset="0"/>
              </a:rPr>
              <a:t> –</a:t>
            </a:r>
            <a:r>
              <a:rPr lang="en-GB" altLang="en-US" sz="1600" dirty="0">
                <a:solidFill>
                  <a:schemeClr val="tx2"/>
                </a:solidFill>
                <a:latin typeface="Book Antiqua" pitchFamily="18" charset="0"/>
                <a:ea typeface="Book Antiqua" pitchFamily="18" charset="0"/>
                <a:cs typeface="Book Antiqua" pitchFamily="18" charset="0"/>
              </a:rPr>
              <a:t> unpaired</a:t>
            </a:r>
            <a:br>
              <a:rPr lang="sr-Cyrl-CS" altLang="en-US" sz="1600" dirty="0">
                <a:solidFill>
                  <a:schemeClr val="tx2"/>
                </a:solidFill>
                <a:latin typeface="Book Antiqua" pitchFamily="18" charset="0"/>
                <a:ea typeface="Book Antiqua" pitchFamily="18" charset="0"/>
                <a:cs typeface="Book Antiqua" pitchFamily="18" charset="0"/>
              </a:rPr>
            </a:br>
            <a:r>
              <a:rPr lang="en-US" altLang="en-US" sz="1600" dirty="0">
                <a:solidFill>
                  <a:schemeClr val="tx2"/>
                </a:solidFill>
                <a:latin typeface="Book Antiqua" pitchFamily="18" charset="0"/>
                <a:ea typeface="Book Antiqua" pitchFamily="18" charset="0"/>
                <a:cs typeface="Book Antiqua" pitchFamily="18" charset="0"/>
              </a:rPr>
              <a:t>        </a:t>
            </a:r>
            <a:r>
              <a:rPr lang="en-US" altLang="en-US" sz="1400" dirty="0">
                <a:solidFill>
                  <a:schemeClr val="tx2"/>
                </a:solidFill>
                <a:latin typeface="Book Antiqua" pitchFamily="18" charset="0"/>
                <a:ea typeface="Book Antiqua" pitchFamily="18" charset="0"/>
                <a:cs typeface="Book Antiqua" pitchFamily="18" charset="0"/>
              </a:rPr>
              <a:t>- made of two plates (</a:t>
            </a:r>
            <a:r>
              <a:rPr lang="en-US" altLang="en-US" sz="1400" dirty="0" err="1">
                <a:solidFill>
                  <a:schemeClr val="tx2"/>
                </a:solidFill>
                <a:latin typeface="Book Antiqua" pitchFamily="18" charset="0"/>
                <a:ea typeface="Book Antiqua" pitchFamily="18" charset="0"/>
                <a:cs typeface="Book Antiqua" pitchFamily="18" charset="0"/>
              </a:rPr>
              <a:t>laminae</a:t>
            </a:r>
            <a:r>
              <a:rPr lang="en-US" altLang="en-US" sz="1400" dirty="0">
                <a:solidFill>
                  <a:schemeClr val="tx2"/>
                </a:solidFill>
                <a:latin typeface="Book Antiqua" pitchFamily="18" charset="0"/>
                <a:ea typeface="Book Antiqua" pitchFamily="18" charset="0"/>
                <a:cs typeface="Book Antiqua" pitchFamily="18" charset="0"/>
              </a:rPr>
              <a:t>) that form sharp angle, forming</a:t>
            </a:r>
            <a:br>
              <a:rPr lang="en-US" altLang="en-US" sz="1400" dirty="0">
                <a:solidFill>
                  <a:schemeClr val="tx2"/>
                </a:solidFill>
                <a:latin typeface="Book Antiqua" pitchFamily="18" charset="0"/>
                <a:ea typeface="Book Antiqua" pitchFamily="18" charset="0"/>
                <a:cs typeface="Book Antiqua" pitchFamily="18" charset="0"/>
              </a:rPr>
            </a:br>
            <a:r>
              <a:rPr lang="en-US" altLang="en-US" sz="1400" dirty="0">
                <a:solidFill>
                  <a:schemeClr val="tx2"/>
                </a:solidFill>
                <a:latin typeface="Book Antiqua" pitchFamily="18" charset="0"/>
                <a:ea typeface="Book Antiqua" pitchFamily="18" charset="0"/>
                <a:cs typeface="Book Antiqua" pitchFamily="18" charset="0"/>
              </a:rPr>
              <a:t>           prominence more pronounced in males (Adam’s apple)</a:t>
            </a:r>
          </a:p>
          <a:p>
            <a:pPr>
              <a:buFont typeface="Wingdings" pitchFamily="2" charset="2"/>
              <a:buNone/>
            </a:pPr>
            <a:r>
              <a:rPr lang="sr-Latn-CS" altLang="en-US" dirty="0">
                <a:solidFill>
                  <a:schemeClr val="tx2"/>
                </a:solidFill>
                <a:latin typeface="Book Antiqua" pitchFamily="18" charset="0"/>
                <a:ea typeface="Book Antiqua" pitchFamily="18" charset="0"/>
                <a:cs typeface="Book Antiqua" pitchFamily="18" charset="0"/>
              </a:rPr>
              <a:t>   </a:t>
            </a:r>
            <a:r>
              <a:rPr lang="en-US" altLang="en-US" dirty="0">
                <a:solidFill>
                  <a:schemeClr val="tx2"/>
                </a:solidFill>
                <a:latin typeface="Book Antiqua" pitchFamily="18" charset="0"/>
                <a:ea typeface="Book Antiqua" pitchFamily="18" charset="0"/>
                <a:cs typeface="Book Antiqua" pitchFamily="18" charset="0"/>
              </a:rPr>
              <a:t>b</a:t>
            </a:r>
            <a:r>
              <a:rPr lang="sr-Latn-CS" altLang="en-US" dirty="0">
                <a:solidFill>
                  <a:schemeClr val="tx2"/>
                </a:solidFill>
                <a:latin typeface="Book Antiqua" pitchFamily="18" charset="0"/>
                <a:ea typeface="Book Antiqua" pitchFamily="18" charset="0"/>
                <a:cs typeface="Book Antiqua" pitchFamily="18" charset="0"/>
              </a:rPr>
              <a:t>) </a:t>
            </a:r>
            <a:r>
              <a:rPr lang="en-GB" altLang="en-US" b="1" dirty="0">
                <a:solidFill>
                  <a:schemeClr val="tx2"/>
                </a:solidFill>
                <a:latin typeface="Book Antiqua" pitchFamily="18" charset="0"/>
                <a:ea typeface="Book Antiqua" pitchFamily="18" charset="0"/>
                <a:cs typeface="Book Antiqua" pitchFamily="18" charset="0"/>
              </a:rPr>
              <a:t>cricoid cartilage </a:t>
            </a:r>
            <a:r>
              <a:rPr lang="en-GB" altLang="en-US" dirty="0">
                <a:solidFill>
                  <a:schemeClr val="tx2"/>
                </a:solidFill>
                <a:latin typeface="Book Antiqua" pitchFamily="18" charset="0"/>
                <a:ea typeface="Book Antiqua" pitchFamily="18" charset="0"/>
                <a:cs typeface="Book Antiqua" pitchFamily="18" charset="0"/>
              </a:rPr>
              <a:t>(</a:t>
            </a:r>
            <a:r>
              <a:rPr lang="sr-Latn-CS" altLang="en-US" dirty="0">
                <a:solidFill>
                  <a:schemeClr val="tx2"/>
                </a:solidFill>
                <a:latin typeface="Book Antiqua" pitchFamily="18" charset="0"/>
                <a:ea typeface="Book Antiqua" pitchFamily="18" charset="0"/>
                <a:cs typeface="Book Antiqua" pitchFamily="18" charset="0"/>
              </a:rPr>
              <a:t>cartilago cricoidea</a:t>
            </a:r>
            <a:r>
              <a:rPr lang="en-GB" altLang="en-US" dirty="0">
                <a:solidFill>
                  <a:schemeClr val="tx2"/>
                </a:solidFill>
                <a:latin typeface="Book Antiqua" pitchFamily="18" charset="0"/>
                <a:ea typeface="Book Antiqua" pitchFamily="18" charset="0"/>
                <a:cs typeface="Book Antiqua" pitchFamily="18" charset="0"/>
              </a:rPr>
              <a:t>)</a:t>
            </a:r>
            <a:r>
              <a:rPr lang="sr-Latn-CS" altLang="en-US" sz="1600" dirty="0">
                <a:solidFill>
                  <a:schemeClr val="tx2"/>
                </a:solidFill>
                <a:latin typeface="Book Antiqua" pitchFamily="18" charset="0"/>
                <a:ea typeface="Book Antiqua" pitchFamily="18" charset="0"/>
                <a:cs typeface="Book Antiqua" pitchFamily="18" charset="0"/>
              </a:rPr>
              <a:t> -</a:t>
            </a:r>
            <a:r>
              <a:rPr lang="en-GB" altLang="en-US" sz="1600" dirty="0">
                <a:solidFill>
                  <a:schemeClr val="tx2"/>
                </a:solidFill>
                <a:latin typeface="Book Antiqua" pitchFamily="18" charset="0"/>
                <a:ea typeface="Book Antiqua" pitchFamily="18" charset="0"/>
                <a:cs typeface="Book Antiqua" pitchFamily="18" charset="0"/>
              </a:rPr>
              <a:t> unpaired</a:t>
            </a:r>
            <a:endParaRPr lang="sr-Latn-CS" altLang="en-US" sz="1600" dirty="0">
              <a:solidFill>
                <a:schemeClr val="tx2"/>
              </a:solidFill>
              <a:latin typeface="Book Antiqua" pitchFamily="18" charset="0"/>
              <a:ea typeface="Book Antiqua" pitchFamily="18" charset="0"/>
              <a:cs typeface="Book Antiqua" pitchFamily="18" charset="0"/>
            </a:endParaRPr>
          </a:p>
          <a:p>
            <a:pPr>
              <a:buFont typeface="Wingdings" pitchFamily="2" charset="2"/>
              <a:buNone/>
            </a:pPr>
            <a:r>
              <a:rPr lang="sr-Latn-CS" altLang="en-US" dirty="0">
                <a:solidFill>
                  <a:schemeClr val="tx2"/>
                </a:solidFill>
                <a:latin typeface="Book Antiqua" pitchFamily="18" charset="0"/>
                <a:ea typeface="Book Antiqua" pitchFamily="18" charset="0"/>
                <a:cs typeface="Book Antiqua" pitchFamily="18" charset="0"/>
              </a:rPr>
              <a:t>   </a:t>
            </a:r>
            <a:r>
              <a:rPr lang="en-US" altLang="en-US" dirty="0">
                <a:solidFill>
                  <a:schemeClr val="tx2"/>
                </a:solidFill>
                <a:latin typeface="Book Antiqua" pitchFamily="18" charset="0"/>
                <a:ea typeface="Book Antiqua" pitchFamily="18" charset="0"/>
                <a:cs typeface="Book Antiqua" pitchFamily="18" charset="0"/>
              </a:rPr>
              <a:t>c</a:t>
            </a:r>
            <a:r>
              <a:rPr lang="sr-Latn-CS" altLang="en-US" dirty="0">
                <a:solidFill>
                  <a:schemeClr val="tx2"/>
                </a:solidFill>
                <a:latin typeface="Book Antiqua" pitchFamily="18" charset="0"/>
                <a:ea typeface="Book Antiqua" pitchFamily="18" charset="0"/>
                <a:cs typeface="Book Antiqua" pitchFamily="18" charset="0"/>
              </a:rPr>
              <a:t>) </a:t>
            </a:r>
            <a:r>
              <a:rPr lang="en-GB" altLang="en-US" b="1" dirty="0">
                <a:solidFill>
                  <a:schemeClr val="tx2"/>
                </a:solidFill>
                <a:latin typeface="Book Antiqua" pitchFamily="18" charset="0"/>
                <a:ea typeface="Book Antiqua" pitchFamily="18" charset="0"/>
                <a:cs typeface="Book Antiqua" pitchFamily="18" charset="0"/>
              </a:rPr>
              <a:t>epiglottis</a:t>
            </a:r>
            <a:r>
              <a:rPr lang="en-GB" altLang="en-US" dirty="0">
                <a:solidFill>
                  <a:schemeClr val="tx2"/>
                </a:solidFill>
                <a:latin typeface="Book Antiqua" pitchFamily="18" charset="0"/>
                <a:ea typeface="Book Antiqua" pitchFamily="18" charset="0"/>
                <a:cs typeface="Book Antiqua" pitchFamily="18" charset="0"/>
              </a:rPr>
              <a:t> (</a:t>
            </a:r>
            <a:r>
              <a:rPr lang="sr-Latn-CS" altLang="en-US" dirty="0">
                <a:solidFill>
                  <a:schemeClr val="tx2"/>
                </a:solidFill>
                <a:latin typeface="Book Antiqua" pitchFamily="18" charset="0"/>
                <a:ea typeface="Book Antiqua" pitchFamily="18" charset="0"/>
                <a:cs typeface="Book Antiqua" pitchFamily="18" charset="0"/>
              </a:rPr>
              <a:t>cartilago epiglottica</a:t>
            </a:r>
            <a:r>
              <a:rPr lang="en-GB" altLang="en-US" dirty="0">
                <a:solidFill>
                  <a:schemeClr val="tx2"/>
                </a:solidFill>
                <a:latin typeface="Book Antiqua" pitchFamily="18" charset="0"/>
                <a:ea typeface="Book Antiqua" pitchFamily="18" charset="0"/>
                <a:cs typeface="Book Antiqua" pitchFamily="18" charset="0"/>
              </a:rPr>
              <a:t>)</a:t>
            </a:r>
            <a:r>
              <a:rPr lang="sr-Latn-CS" altLang="en-US" dirty="0">
                <a:solidFill>
                  <a:schemeClr val="tx2"/>
                </a:solidFill>
                <a:latin typeface="Book Antiqua" pitchFamily="18" charset="0"/>
                <a:ea typeface="Book Antiqua" pitchFamily="18" charset="0"/>
                <a:cs typeface="Book Antiqua" pitchFamily="18" charset="0"/>
              </a:rPr>
              <a:t> </a:t>
            </a:r>
            <a:r>
              <a:rPr lang="sr-Latn-CS" altLang="en-US" sz="1600" dirty="0">
                <a:solidFill>
                  <a:schemeClr val="tx2"/>
                </a:solidFill>
                <a:latin typeface="Book Antiqua" pitchFamily="18" charset="0"/>
                <a:ea typeface="Book Antiqua" pitchFamily="18" charset="0"/>
                <a:cs typeface="Book Antiqua" pitchFamily="18" charset="0"/>
              </a:rPr>
              <a:t>-</a:t>
            </a:r>
            <a:r>
              <a:rPr lang="en-US" altLang="en-US" sz="1600" dirty="0">
                <a:solidFill>
                  <a:schemeClr val="tx2"/>
                </a:solidFill>
                <a:latin typeface="Book Antiqua" pitchFamily="18" charset="0"/>
                <a:ea typeface="Book Antiqua" pitchFamily="18" charset="0"/>
                <a:cs typeface="Book Antiqua" pitchFamily="18" charset="0"/>
              </a:rPr>
              <a:t> unpaired</a:t>
            </a:r>
            <a:endParaRPr lang="sr-Latn-CS" altLang="en-US" sz="1600" dirty="0">
              <a:solidFill>
                <a:schemeClr val="tx2"/>
              </a:solidFill>
              <a:latin typeface="Book Antiqua" pitchFamily="18" charset="0"/>
              <a:ea typeface="Book Antiqua" pitchFamily="18" charset="0"/>
              <a:cs typeface="Book Antiqua" pitchFamily="18" charset="0"/>
            </a:endParaRPr>
          </a:p>
          <a:p>
            <a:pPr>
              <a:buFont typeface="Wingdings" pitchFamily="2" charset="2"/>
              <a:buNone/>
            </a:pPr>
            <a:r>
              <a:rPr lang="sr-Latn-CS" altLang="en-US" dirty="0">
                <a:solidFill>
                  <a:schemeClr val="tx2"/>
                </a:solidFill>
                <a:latin typeface="Book Antiqua" pitchFamily="18" charset="0"/>
                <a:ea typeface="Book Antiqua" pitchFamily="18" charset="0"/>
                <a:cs typeface="Book Antiqua" pitchFamily="18" charset="0"/>
              </a:rPr>
              <a:t> </a:t>
            </a:r>
            <a:r>
              <a:rPr lang="en-US" altLang="en-US" dirty="0">
                <a:solidFill>
                  <a:schemeClr val="tx2"/>
                </a:solidFill>
                <a:latin typeface="Book Antiqua" pitchFamily="18" charset="0"/>
                <a:ea typeface="Book Antiqua" pitchFamily="18" charset="0"/>
                <a:cs typeface="Book Antiqua" pitchFamily="18" charset="0"/>
              </a:rPr>
              <a:t> </a:t>
            </a:r>
            <a:r>
              <a:rPr lang="sr-Latn-CS" altLang="en-US" dirty="0">
                <a:solidFill>
                  <a:schemeClr val="tx2"/>
                </a:solidFill>
                <a:latin typeface="Book Antiqua" pitchFamily="18" charset="0"/>
                <a:ea typeface="Book Antiqua" pitchFamily="18" charset="0"/>
                <a:cs typeface="Book Antiqua" pitchFamily="18" charset="0"/>
              </a:rPr>
              <a:t> </a:t>
            </a:r>
            <a:r>
              <a:rPr lang="en-US" altLang="en-US" dirty="0">
                <a:solidFill>
                  <a:schemeClr val="tx2"/>
                </a:solidFill>
                <a:latin typeface="Book Antiqua" pitchFamily="18" charset="0"/>
                <a:ea typeface="Book Antiqua" pitchFamily="18" charset="0"/>
                <a:cs typeface="Book Antiqua" pitchFamily="18" charset="0"/>
              </a:rPr>
              <a:t>d</a:t>
            </a:r>
            <a:r>
              <a:rPr lang="sr-Latn-CS" altLang="en-US" dirty="0">
                <a:solidFill>
                  <a:schemeClr val="tx2"/>
                </a:solidFill>
                <a:latin typeface="Book Antiqua" pitchFamily="18" charset="0"/>
                <a:ea typeface="Book Antiqua" pitchFamily="18" charset="0"/>
                <a:cs typeface="Book Antiqua" pitchFamily="18" charset="0"/>
              </a:rPr>
              <a:t>) </a:t>
            </a:r>
            <a:r>
              <a:rPr lang="en-GB" altLang="en-US" b="1" dirty="0">
                <a:solidFill>
                  <a:schemeClr val="tx2"/>
                </a:solidFill>
                <a:latin typeface="Book Antiqua" pitchFamily="18" charset="0"/>
                <a:ea typeface="Book Antiqua" pitchFamily="18" charset="0"/>
                <a:cs typeface="Book Antiqua" pitchFamily="18" charset="0"/>
              </a:rPr>
              <a:t>arytenoid cartilage </a:t>
            </a:r>
            <a:r>
              <a:rPr lang="en-GB" altLang="en-US" dirty="0">
                <a:solidFill>
                  <a:schemeClr val="tx2"/>
                </a:solidFill>
                <a:latin typeface="Book Antiqua" pitchFamily="18" charset="0"/>
                <a:ea typeface="Book Antiqua" pitchFamily="18" charset="0"/>
                <a:cs typeface="Book Antiqua" pitchFamily="18" charset="0"/>
              </a:rPr>
              <a:t>(</a:t>
            </a:r>
            <a:r>
              <a:rPr lang="sr-Latn-CS" altLang="en-US" dirty="0">
                <a:solidFill>
                  <a:schemeClr val="tx2"/>
                </a:solidFill>
                <a:latin typeface="Book Antiqua" pitchFamily="18" charset="0"/>
                <a:ea typeface="Book Antiqua" pitchFamily="18" charset="0"/>
                <a:cs typeface="Book Antiqua" pitchFamily="18" charset="0"/>
              </a:rPr>
              <a:t>cartilago arytenoidea</a:t>
            </a:r>
            <a:r>
              <a:rPr lang="en-GB" altLang="en-US" dirty="0">
                <a:solidFill>
                  <a:schemeClr val="tx2"/>
                </a:solidFill>
                <a:latin typeface="Book Antiqua" pitchFamily="18" charset="0"/>
                <a:ea typeface="Book Antiqua" pitchFamily="18" charset="0"/>
                <a:cs typeface="Book Antiqua" pitchFamily="18" charset="0"/>
              </a:rPr>
              <a:t>)</a:t>
            </a:r>
            <a:r>
              <a:rPr lang="sr-Latn-CS" altLang="en-US" dirty="0">
                <a:solidFill>
                  <a:schemeClr val="tx2"/>
                </a:solidFill>
                <a:latin typeface="Book Antiqua" pitchFamily="18" charset="0"/>
                <a:ea typeface="Book Antiqua" pitchFamily="18" charset="0"/>
                <a:cs typeface="Book Antiqua" pitchFamily="18" charset="0"/>
              </a:rPr>
              <a:t> </a:t>
            </a:r>
            <a:r>
              <a:rPr lang="sr-Latn-CS" altLang="en-US" sz="1600" dirty="0">
                <a:solidFill>
                  <a:schemeClr val="tx2"/>
                </a:solidFill>
                <a:latin typeface="Book Antiqua" pitchFamily="18" charset="0"/>
                <a:ea typeface="Book Antiqua" pitchFamily="18" charset="0"/>
                <a:cs typeface="Book Antiqua" pitchFamily="18" charset="0"/>
              </a:rPr>
              <a:t>–</a:t>
            </a:r>
            <a:r>
              <a:rPr lang="en-GB" altLang="en-US" sz="1600" dirty="0">
                <a:solidFill>
                  <a:schemeClr val="tx2"/>
                </a:solidFill>
                <a:latin typeface="Book Antiqua" pitchFamily="18" charset="0"/>
                <a:ea typeface="Book Antiqua" pitchFamily="18" charset="0"/>
                <a:cs typeface="Book Antiqua" pitchFamily="18" charset="0"/>
              </a:rPr>
              <a:t> paired</a:t>
            </a:r>
            <a:r>
              <a:rPr lang="sr-Latn-CS" altLang="en-US" sz="1600" dirty="0">
                <a:solidFill>
                  <a:schemeClr val="tx2"/>
                </a:solidFill>
                <a:latin typeface="Book Antiqua" pitchFamily="18" charset="0"/>
                <a:ea typeface="Book Antiqua" pitchFamily="18" charset="0"/>
                <a:cs typeface="Book Antiqua" pitchFamily="18" charset="0"/>
              </a:rPr>
              <a:t> </a:t>
            </a:r>
            <a:br>
              <a:rPr lang="sr-Cyrl-CS" altLang="en-US" sz="1600" dirty="0">
                <a:solidFill>
                  <a:schemeClr val="tx2"/>
                </a:solidFill>
                <a:latin typeface="Book Antiqua" pitchFamily="18" charset="0"/>
                <a:ea typeface="Book Antiqua" pitchFamily="18" charset="0"/>
                <a:cs typeface="Book Antiqua" pitchFamily="18" charset="0"/>
              </a:rPr>
            </a:br>
            <a:endParaRPr lang="sr-Cyrl-CS" altLang="en-US" sz="1600" dirty="0">
              <a:solidFill>
                <a:schemeClr val="tx2"/>
              </a:solidFill>
              <a:latin typeface="Book Antiqua" pitchFamily="18" charset="0"/>
              <a:ea typeface="Book Antiqua" pitchFamily="18" charset="0"/>
              <a:cs typeface="Book Antiqua" pitchFamily="18" charset="0"/>
            </a:endParaRPr>
          </a:p>
          <a:p>
            <a:pPr>
              <a:buFont typeface="Wingdings" pitchFamily="2" charset="2"/>
              <a:buNone/>
            </a:pPr>
            <a:r>
              <a:rPr lang="sr-Latn-CS" altLang="en-US" sz="2000" b="1" dirty="0">
                <a:solidFill>
                  <a:schemeClr val="tx2"/>
                </a:solidFill>
                <a:latin typeface="Times New Roman" pitchFamily="18" charset="0"/>
              </a:rPr>
              <a:t>2. </a:t>
            </a:r>
            <a:r>
              <a:rPr lang="en-GB" altLang="en-US" sz="2000" b="1" dirty="0">
                <a:solidFill>
                  <a:schemeClr val="tx2"/>
                </a:solidFill>
                <a:latin typeface="Times New Roman" pitchFamily="18" charset="0"/>
              </a:rPr>
              <a:t>Joints and connections of laryngeal </a:t>
            </a:r>
            <a:r>
              <a:rPr lang="en-GB" altLang="en-US" sz="2000" b="1" dirty="0" err="1">
                <a:solidFill>
                  <a:schemeClr val="tx2"/>
                </a:solidFill>
                <a:latin typeface="Times New Roman" pitchFamily="18" charset="0"/>
              </a:rPr>
              <a:t>cartilagines</a:t>
            </a:r>
            <a:br>
              <a:rPr lang="sr-Cyrl-CS" altLang="en-US" sz="2000" b="1" dirty="0">
                <a:solidFill>
                  <a:schemeClr val="tx2"/>
                </a:solidFill>
                <a:latin typeface="Times New Roman" pitchFamily="18" charset="0"/>
              </a:rPr>
            </a:br>
            <a:r>
              <a:rPr lang="en-US" altLang="en-US" sz="2000" b="1" dirty="0">
                <a:solidFill>
                  <a:schemeClr val="tx2"/>
                </a:solidFill>
                <a:latin typeface="Times New Roman" pitchFamily="18" charset="0"/>
              </a:rPr>
              <a:t>    </a:t>
            </a:r>
            <a:r>
              <a:rPr lang="en-US" altLang="en-US" sz="2000" dirty="0">
                <a:solidFill>
                  <a:schemeClr val="tx2"/>
                </a:solidFill>
                <a:latin typeface="Times New Roman" pitchFamily="18" charset="0"/>
              </a:rPr>
              <a:t>  </a:t>
            </a:r>
            <a:r>
              <a:rPr lang="en-US" altLang="en-US" sz="1400" dirty="0">
                <a:solidFill>
                  <a:schemeClr val="tx2"/>
                </a:solidFill>
                <a:latin typeface="Times New Roman" pitchFamily="18" charset="0"/>
              </a:rPr>
              <a:t> </a:t>
            </a:r>
            <a:r>
              <a:rPr lang="en-US" altLang="en-US" sz="1400" dirty="0">
                <a:solidFill>
                  <a:schemeClr val="tx2"/>
                </a:solidFill>
                <a:latin typeface="Book Antiqua" pitchFamily="18" charset="0"/>
                <a:ea typeface="Book Antiqua" pitchFamily="18" charset="0"/>
                <a:cs typeface="Book Antiqua" pitchFamily="18" charset="0"/>
              </a:rPr>
              <a:t>- join by the joints, ligaments and muscles</a:t>
            </a:r>
          </a:p>
          <a:p>
            <a:pPr>
              <a:buFont typeface="Wingdings" pitchFamily="2" charset="2"/>
              <a:buNone/>
            </a:pPr>
            <a:r>
              <a:rPr lang="en-US" altLang="en-US" sz="1400" b="1" dirty="0">
                <a:solidFill>
                  <a:schemeClr val="tx2"/>
                </a:solidFill>
                <a:latin typeface="Book Antiqua" pitchFamily="18" charset="0"/>
              </a:rPr>
              <a:t>          - </a:t>
            </a:r>
            <a:r>
              <a:rPr lang="en-US" altLang="en-US" sz="1400" dirty="0">
                <a:solidFill>
                  <a:schemeClr val="tx2"/>
                </a:solidFill>
                <a:latin typeface="Book Antiqua" pitchFamily="18" charset="0"/>
              </a:rPr>
              <a:t>thyroid and arytenoid cartilages are connected by muscles and </a:t>
            </a:r>
            <a:r>
              <a:rPr lang="en-US" altLang="en-US" sz="1400" b="1" dirty="0">
                <a:solidFill>
                  <a:schemeClr val="tx2"/>
                </a:solidFill>
                <a:latin typeface="Book Antiqua" pitchFamily="18" charset="0"/>
              </a:rPr>
              <a:t> </a:t>
            </a:r>
            <a:r>
              <a:rPr lang="en-US" altLang="en-US" sz="1400" dirty="0" err="1">
                <a:solidFill>
                  <a:schemeClr val="tx2"/>
                </a:solidFill>
                <a:latin typeface="Book Antiqua" pitchFamily="18" charset="0"/>
              </a:rPr>
              <a:t>lig</a:t>
            </a:r>
            <a:r>
              <a:rPr lang="en-US" altLang="en-US" sz="1400" dirty="0">
                <a:solidFill>
                  <a:schemeClr val="tx2"/>
                </a:solidFill>
                <a:latin typeface="Book Antiqua" pitchFamily="18" charset="0"/>
              </a:rPr>
              <a:t>. </a:t>
            </a:r>
            <a:r>
              <a:rPr lang="en-US" altLang="en-US" sz="1400" dirty="0" err="1">
                <a:solidFill>
                  <a:schemeClr val="tx2"/>
                </a:solidFill>
                <a:latin typeface="Book Antiqua" pitchFamily="18" charset="0"/>
              </a:rPr>
              <a:t>vestibulare</a:t>
            </a:r>
            <a:r>
              <a:rPr lang="en-US" altLang="en-US" sz="1400" dirty="0">
                <a:solidFill>
                  <a:schemeClr val="tx2"/>
                </a:solidFill>
                <a:latin typeface="Book Antiqua" pitchFamily="18" charset="0"/>
              </a:rPr>
              <a:t> (paired</a:t>
            </a:r>
            <a:br>
              <a:rPr lang="en-US" altLang="en-US" sz="1400" dirty="0">
                <a:solidFill>
                  <a:schemeClr val="tx2"/>
                </a:solidFill>
                <a:latin typeface="Book Antiqua" pitchFamily="18" charset="0"/>
              </a:rPr>
            </a:br>
            <a:r>
              <a:rPr lang="en-US" altLang="en-US" sz="1400" dirty="0">
                <a:solidFill>
                  <a:schemeClr val="tx2"/>
                </a:solidFill>
                <a:latin typeface="Book Antiqua" pitchFamily="18" charset="0"/>
              </a:rPr>
              <a:t>           upper ligament) and </a:t>
            </a:r>
            <a:r>
              <a:rPr lang="en-US" altLang="en-US" sz="1400" dirty="0" err="1">
                <a:solidFill>
                  <a:schemeClr val="tx2"/>
                </a:solidFill>
                <a:latin typeface="Book Antiqua" pitchFamily="18" charset="0"/>
              </a:rPr>
              <a:t>lig</a:t>
            </a:r>
            <a:r>
              <a:rPr lang="en-US" altLang="en-US" sz="1400" dirty="0">
                <a:solidFill>
                  <a:schemeClr val="tx2"/>
                </a:solidFill>
                <a:latin typeface="Book Antiqua" pitchFamily="18" charset="0"/>
              </a:rPr>
              <a:t>. </a:t>
            </a:r>
            <a:r>
              <a:rPr lang="en-US" altLang="en-US" sz="1400" dirty="0" err="1">
                <a:solidFill>
                  <a:schemeClr val="tx2"/>
                </a:solidFill>
                <a:latin typeface="Book Antiqua" pitchFamily="18" charset="0"/>
              </a:rPr>
              <a:t>vocale</a:t>
            </a:r>
            <a:r>
              <a:rPr lang="en-US" altLang="en-US" sz="1400" dirty="0">
                <a:solidFill>
                  <a:schemeClr val="tx2"/>
                </a:solidFill>
                <a:latin typeface="Book Antiqua" pitchFamily="18" charset="0"/>
              </a:rPr>
              <a:t> (paired lower ligament)</a:t>
            </a:r>
          </a:p>
          <a:p>
            <a:pPr>
              <a:buFont typeface="Wingdings" pitchFamily="2" charset="2"/>
              <a:buNone/>
            </a:pPr>
            <a:r>
              <a:rPr lang="en-US" altLang="en-US" sz="1400" b="1" dirty="0">
                <a:solidFill>
                  <a:schemeClr val="tx2"/>
                </a:solidFill>
                <a:latin typeface="Book Antiqua" pitchFamily="18" charset="0"/>
              </a:rPr>
              <a:t>          - </a:t>
            </a:r>
            <a:r>
              <a:rPr lang="en-US" altLang="en-US" sz="1400" dirty="0">
                <a:solidFill>
                  <a:schemeClr val="tx2"/>
                </a:solidFill>
                <a:latin typeface="Book Antiqua" pitchFamily="18" charset="0"/>
              </a:rPr>
              <a:t>cricoid and thyroid cartilages  and cricoid and arytenoid cartilages are articulated forming joints</a:t>
            </a:r>
            <a:endParaRPr lang="sr-Latn-CS" altLang="en-US" sz="2000" b="1" dirty="0">
              <a:solidFill>
                <a:schemeClr val="tx2"/>
              </a:solidFill>
              <a:latin typeface="Times New Roman" pitchFamily="18" charset="0"/>
            </a:endParaRPr>
          </a:p>
          <a:p>
            <a:pPr>
              <a:buFont typeface="Wingdings" pitchFamily="2" charset="2"/>
              <a:buNone/>
            </a:pPr>
            <a:r>
              <a:rPr lang="sr-Latn-CS" altLang="en-US" sz="2000" b="1" dirty="0">
                <a:solidFill>
                  <a:schemeClr val="tx2"/>
                </a:solidFill>
                <a:latin typeface="Times New Roman" pitchFamily="18" charset="0"/>
              </a:rPr>
              <a:t>3. </a:t>
            </a:r>
            <a:r>
              <a:rPr lang="en-US" altLang="en-US" sz="2000" b="1" dirty="0">
                <a:solidFill>
                  <a:schemeClr val="tx2"/>
                </a:solidFill>
                <a:latin typeface="Times New Roman" pitchFamily="18" charset="0"/>
              </a:rPr>
              <a:t>Laryngeal muscles (</a:t>
            </a:r>
            <a:r>
              <a:rPr lang="sr-Latn-CS" altLang="en-US" sz="2000" b="1" dirty="0">
                <a:solidFill>
                  <a:schemeClr val="tx2"/>
                </a:solidFill>
                <a:latin typeface="Times New Roman" pitchFamily="18" charset="0"/>
              </a:rPr>
              <a:t>musculi laryngis</a:t>
            </a:r>
            <a:r>
              <a:rPr lang="en-US" altLang="en-US" sz="2000" b="1" dirty="0">
                <a:solidFill>
                  <a:schemeClr val="tx2"/>
                </a:solidFill>
                <a:latin typeface="Times New Roman" pitchFamily="18" charset="0"/>
              </a:rPr>
              <a:t>)</a:t>
            </a:r>
            <a:endParaRPr lang="sr-Latn-CS" altLang="en-US" sz="2000" b="1" dirty="0">
              <a:solidFill>
                <a:schemeClr val="tx2"/>
              </a:solidFill>
              <a:latin typeface="Times New Roman" pitchFamily="18" charset="0"/>
            </a:endParaRPr>
          </a:p>
          <a:p>
            <a:pPr>
              <a:buFont typeface="Wingdings" pitchFamily="2" charset="2"/>
              <a:buNone/>
            </a:pPr>
            <a:r>
              <a:rPr lang="en-US" altLang="en-US" sz="1400" dirty="0">
                <a:solidFill>
                  <a:schemeClr val="tx2"/>
                </a:solidFill>
                <a:latin typeface="Book Antiqua" panose="02040602050305030304" pitchFamily="18" charset="0"/>
              </a:rPr>
              <a:t>      </a:t>
            </a:r>
            <a:r>
              <a:rPr lang="en-US" altLang="en-US" sz="1400" dirty="0">
                <a:solidFill>
                  <a:schemeClr val="tx2"/>
                </a:solidFill>
                <a:latin typeface="Book Antiqua" pitchFamily="18" charset="0"/>
                <a:ea typeface="Book Antiqua" pitchFamily="18" charset="0"/>
                <a:cs typeface="Book Antiqua" pitchFamily="18" charset="0"/>
              </a:rPr>
              <a:t>- they attach to the laryngeal cartilages</a:t>
            </a:r>
            <a:br>
              <a:rPr lang="en-US" altLang="en-US" sz="1400" dirty="0">
                <a:solidFill>
                  <a:schemeClr val="tx2"/>
                </a:solidFill>
                <a:latin typeface="Book Antiqua" pitchFamily="18" charset="0"/>
                <a:ea typeface="Book Antiqua" pitchFamily="18" charset="0"/>
                <a:cs typeface="Book Antiqua" pitchFamily="18" charset="0"/>
              </a:rPr>
            </a:br>
            <a:r>
              <a:rPr lang="en-US" altLang="en-US" sz="1400" dirty="0">
                <a:solidFill>
                  <a:schemeClr val="tx2"/>
                </a:solidFill>
                <a:latin typeface="Times New Roman" pitchFamily="18" charset="0"/>
              </a:rPr>
              <a:t>      - function: stretch, tense, abduct and adduct vocal cords, elevate or depress the epiglottis</a:t>
            </a:r>
            <a:br>
              <a:rPr lang="en-US" altLang="en-US" sz="1400" dirty="0">
                <a:solidFill>
                  <a:schemeClr val="tx2"/>
                </a:solidFill>
                <a:latin typeface="Times New Roman" pitchFamily="18" charset="0"/>
              </a:rPr>
            </a:br>
            <a:r>
              <a:rPr lang="en-US" altLang="en-US" sz="1400" dirty="0">
                <a:solidFill>
                  <a:schemeClr val="tx2"/>
                </a:solidFill>
                <a:latin typeface="Times New Roman" pitchFamily="18" charset="0"/>
              </a:rPr>
              <a:t>      - innervated by the branches of </a:t>
            </a:r>
            <a:r>
              <a:rPr lang="en-GB" altLang="en-US" sz="1400" dirty="0">
                <a:solidFill>
                  <a:schemeClr val="tx2"/>
                </a:solidFill>
                <a:latin typeface="Times New Roman" pitchFamily="18" charset="0"/>
              </a:rPr>
              <a:t>n. </a:t>
            </a:r>
            <a:r>
              <a:rPr lang="en-GB" altLang="en-US" sz="1400" dirty="0" err="1">
                <a:solidFill>
                  <a:schemeClr val="tx2"/>
                </a:solidFill>
                <a:latin typeface="Times New Roman" pitchFamily="18" charset="0"/>
              </a:rPr>
              <a:t>vagus</a:t>
            </a:r>
            <a:r>
              <a:rPr lang="en-GB" altLang="en-US" sz="1400" dirty="0">
                <a:solidFill>
                  <a:schemeClr val="tx2"/>
                </a:solidFill>
                <a:latin typeface="Times New Roman" pitchFamily="18" charset="0"/>
              </a:rPr>
              <a:t> (10</a:t>
            </a:r>
            <a:r>
              <a:rPr lang="en-GB" altLang="en-US" sz="1400" baseline="30000" dirty="0">
                <a:solidFill>
                  <a:schemeClr val="tx2"/>
                </a:solidFill>
                <a:latin typeface="Times New Roman" pitchFamily="18" charset="0"/>
              </a:rPr>
              <a:t>th</a:t>
            </a:r>
            <a:r>
              <a:rPr lang="en-GB" altLang="en-US" sz="1400" dirty="0">
                <a:solidFill>
                  <a:schemeClr val="tx2"/>
                </a:solidFill>
                <a:latin typeface="Times New Roman" pitchFamily="18" charset="0"/>
              </a:rPr>
              <a:t> cranial nerve</a:t>
            </a:r>
            <a:r>
              <a:rPr lang="en-US" altLang="en-US" sz="1400" dirty="0">
                <a:solidFill>
                  <a:schemeClr val="tx2"/>
                </a:solidFill>
                <a:latin typeface="Times New Roman" pitchFamily="18" charset="0"/>
              </a:rPr>
              <a:t>) – n. </a:t>
            </a:r>
            <a:r>
              <a:rPr lang="en-US" altLang="en-US" sz="1400" dirty="0" err="1">
                <a:solidFill>
                  <a:schemeClr val="tx2"/>
                </a:solidFill>
                <a:latin typeface="Times New Roman" pitchFamily="18" charset="0"/>
              </a:rPr>
              <a:t>laryngeus</a:t>
            </a:r>
            <a:r>
              <a:rPr lang="en-US" altLang="en-US" sz="1400" dirty="0">
                <a:solidFill>
                  <a:schemeClr val="tx2"/>
                </a:solidFill>
                <a:latin typeface="Times New Roman" pitchFamily="18" charset="0"/>
              </a:rPr>
              <a:t> </a:t>
            </a:r>
            <a:r>
              <a:rPr lang="en-US" altLang="en-US" sz="1400" dirty="0" err="1">
                <a:solidFill>
                  <a:schemeClr val="tx2"/>
                </a:solidFill>
                <a:latin typeface="Times New Roman" pitchFamily="18" charset="0"/>
              </a:rPr>
              <a:t>reccurens</a:t>
            </a:r>
            <a:r>
              <a:rPr lang="en-US" altLang="en-US" sz="1400" dirty="0">
                <a:solidFill>
                  <a:schemeClr val="tx2"/>
                </a:solidFill>
                <a:latin typeface="Times New Roman" pitchFamily="18" charset="0"/>
              </a:rPr>
              <a:t> and n. </a:t>
            </a:r>
            <a:r>
              <a:rPr lang="en-US" altLang="en-US" sz="1400" dirty="0" err="1">
                <a:solidFill>
                  <a:schemeClr val="tx2"/>
                </a:solidFill>
                <a:latin typeface="Times New Roman" pitchFamily="18" charset="0"/>
              </a:rPr>
              <a:t>laryngeus</a:t>
            </a:r>
            <a:r>
              <a:rPr lang="en-US" altLang="en-US" sz="1400" dirty="0">
                <a:solidFill>
                  <a:schemeClr val="tx2"/>
                </a:solidFill>
                <a:latin typeface="Times New Roman" pitchFamily="18" charset="0"/>
              </a:rPr>
              <a:t> superior</a:t>
            </a:r>
            <a:endParaRPr lang="sr-Latn-CS" altLang="en-US" sz="1400" dirty="0"/>
          </a:p>
        </p:txBody>
      </p:sp>
      <p:sp>
        <p:nvSpPr>
          <p:cNvPr id="17413" name="TextBox 4"/>
          <p:cNvSpPr txBox="1">
            <a:spLocks noChangeArrowheads="1"/>
          </p:cNvSpPr>
          <p:nvPr/>
        </p:nvSpPr>
        <p:spPr bwMode="auto">
          <a:xfrm>
            <a:off x="0" y="525979"/>
            <a:ext cx="9130195" cy="1908215"/>
          </a:xfrm>
          <a:prstGeom prst="rect">
            <a:avLst/>
          </a:prstGeom>
          <a:noFill/>
          <a:ln w="9525">
            <a:noFill/>
            <a:miter lim="800000"/>
            <a:headEnd/>
            <a:tailEnd/>
          </a:ln>
          <a:effectLst/>
        </p:spPr>
        <p:txBody>
          <a:bodyPr wrap="square">
            <a:spAutoFit/>
          </a:bodyPr>
          <a:lstStyle/>
          <a:p>
            <a:pPr>
              <a:buFont typeface="Wingdings" pitchFamily="2" charset="2"/>
              <a:buNone/>
            </a:pPr>
            <a:r>
              <a:rPr lang="en-US" altLang="en-US" sz="1600" dirty="0">
                <a:solidFill>
                  <a:schemeClr val="tx2"/>
                </a:solidFill>
                <a:latin typeface="Times New Roman" pitchFamily="18" charset="0"/>
              </a:rPr>
              <a:t>- The </a:t>
            </a:r>
            <a:r>
              <a:rPr lang="en-GB" altLang="en-US" sz="1600" dirty="0">
                <a:solidFill>
                  <a:schemeClr val="tx2"/>
                </a:solidFill>
                <a:latin typeface="Times New Roman" pitchFamily="18" charset="0"/>
              </a:rPr>
              <a:t>larynx is the first part of lower airways </a:t>
            </a:r>
            <a:r>
              <a:rPr lang="en-US" altLang="en-US" sz="1600" dirty="0">
                <a:solidFill>
                  <a:schemeClr val="tx2"/>
                </a:solidFill>
                <a:latin typeface="Times New Roman" pitchFamily="18" charset="0"/>
              </a:rPr>
              <a:t>and the voice box (organ of phonation)</a:t>
            </a:r>
          </a:p>
          <a:p>
            <a:pPr>
              <a:buFont typeface="Wingdings" pitchFamily="2" charset="2"/>
              <a:buNone/>
            </a:pPr>
            <a:r>
              <a:rPr lang="en-US" altLang="en-US" sz="1600" dirty="0">
                <a:solidFill>
                  <a:schemeClr val="tx2"/>
                </a:solidFill>
                <a:latin typeface="Times New Roman" pitchFamily="18" charset="0"/>
              </a:rPr>
              <a:t>- It extends from its opening (</a:t>
            </a:r>
            <a:r>
              <a:rPr lang="en-GB" altLang="en-US" sz="1600" dirty="0" err="1">
                <a:solidFill>
                  <a:schemeClr val="tx2"/>
                </a:solidFill>
                <a:latin typeface="Times New Roman" pitchFamily="18" charset="0"/>
              </a:rPr>
              <a:t>aditus</a:t>
            </a:r>
            <a:r>
              <a:rPr lang="en-GB" altLang="en-US" sz="1600" dirty="0">
                <a:solidFill>
                  <a:schemeClr val="tx2"/>
                </a:solidFill>
                <a:latin typeface="Times New Roman" pitchFamily="18" charset="0"/>
              </a:rPr>
              <a:t> </a:t>
            </a:r>
            <a:r>
              <a:rPr lang="en-GB" altLang="en-US" sz="1600" dirty="0" err="1">
                <a:solidFill>
                  <a:schemeClr val="tx2"/>
                </a:solidFill>
                <a:latin typeface="Times New Roman" pitchFamily="18" charset="0"/>
              </a:rPr>
              <a:t>laryngis</a:t>
            </a:r>
            <a:r>
              <a:rPr lang="en-GB" altLang="en-US" sz="1600" dirty="0">
                <a:solidFill>
                  <a:schemeClr val="tx2"/>
                </a:solidFill>
                <a:latin typeface="Times New Roman" pitchFamily="18" charset="0"/>
              </a:rPr>
              <a:t>) </a:t>
            </a:r>
            <a:r>
              <a:rPr lang="en-US" altLang="en-US" sz="1600" dirty="0">
                <a:solidFill>
                  <a:schemeClr val="tx2"/>
                </a:solidFill>
                <a:latin typeface="Times New Roman" pitchFamily="18" charset="0"/>
              </a:rPr>
              <a:t>to the first cartilage of </a:t>
            </a:r>
            <a:r>
              <a:rPr lang="en-GB" altLang="en-US" sz="1600" dirty="0">
                <a:solidFill>
                  <a:schemeClr val="tx2"/>
                </a:solidFill>
                <a:latin typeface="Times New Roman" pitchFamily="18" charset="0"/>
              </a:rPr>
              <a:t>trachea (windpipe), and prevent enter of</a:t>
            </a:r>
            <a:br>
              <a:rPr lang="en-GB" altLang="en-US" sz="1600" dirty="0">
                <a:solidFill>
                  <a:schemeClr val="tx2"/>
                </a:solidFill>
                <a:latin typeface="Times New Roman" pitchFamily="18" charset="0"/>
              </a:rPr>
            </a:br>
            <a:r>
              <a:rPr lang="en-GB" altLang="en-US" sz="1600" dirty="0">
                <a:solidFill>
                  <a:schemeClr val="tx2"/>
                </a:solidFill>
                <a:latin typeface="Times New Roman" pitchFamily="18" charset="0"/>
              </a:rPr>
              <a:t>  food material in the trachea</a:t>
            </a:r>
            <a:br>
              <a:rPr lang="en-GB" altLang="en-US" sz="1600" dirty="0">
                <a:solidFill>
                  <a:schemeClr val="tx2"/>
                </a:solidFill>
                <a:latin typeface="Times New Roman" pitchFamily="18" charset="0"/>
              </a:rPr>
            </a:br>
            <a:r>
              <a:rPr lang="en-GB" altLang="en-US" sz="1600" dirty="0">
                <a:solidFill>
                  <a:schemeClr val="tx2"/>
                </a:solidFill>
                <a:latin typeface="Times New Roman" pitchFamily="18" charset="0"/>
              </a:rPr>
              <a:t>- </a:t>
            </a:r>
            <a:r>
              <a:rPr lang="en-US" altLang="en-US" sz="1600" dirty="0">
                <a:solidFill>
                  <a:schemeClr val="tx2"/>
                </a:solidFill>
                <a:latin typeface="Times New Roman" pitchFamily="18" charset="0"/>
              </a:rPr>
              <a:t>It is located in the anterior neck, below hyoid bone, in front of pharynx, between left and right lobe of</a:t>
            </a:r>
            <a:br>
              <a:rPr lang="en-US" altLang="en-US" sz="1600" dirty="0">
                <a:solidFill>
                  <a:schemeClr val="tx2"/>
                </a:solidFill>
                <a:latin typeface="Times New Roman" pitchFamily="18" charset="0"/>
              </a:rPr>
            </a:br>
            <a:r>
              <a:rPr lang="en-US" altLang="en-US" sz="1600" dirty="0">
                <a:solidFill>
                  <a:schemeClr val="tx2"/>
                </a:solidFill>
                <a:latin typeface="Times New Roman" pitchFamily="18" charset="0"/>
              </a:rPr>
              <a:t>  thyroid gland, </a:t>
            </a:r>
            <a:r>
              <a:rPr lang="en-GB" altLang="en-US" sz="1600" dirty="0">
                <a:solidFill>
                  <a:schemeClr val="tx2"/>
                </a:solidFill>
                <a:latin typeface="Times New Roman" pitchFamily="18" charset="0"/>
              </a:rPr>
              <a:t>and extends from C4-C6 vertebral levels</a:t>
            </a:r>
            <a:br>
              <a:rPr lang="sr-Latn-CS" altLang="en-US" sz="2000" b="1" dirty="0">
                <a:solidFill>
                  <a:schemeClr val="tx2"/>
                </a:solidFill>
                <a:latin typeface="Times New Roman" pitchFamily="18" charset="0"/>
              </a:rPr>
            </a:br>
            <a:endParaRPr lang="sr-Latn-CS" altLang="en-US" sz="2000" b="1" dirty="0">
              <a:solidFill>
                <a:schemeClr val="tx2"/>
              </a:solidFill>
              <a:latin typeface="Times New Roman" pitchFamily="18" charset="0"/>
            </a:endParaRPr>
          </a:p>
          <a:p>
            <a:endParaRPr lang="sr-Latn-CS" altLang="en-US" dirty="0"/>
          </a:p>
        </p:txBody>
      </p:sp>
      <p:pic>
        <p:nvPicPr>
          <p:cNvPr id="6" name="Picture 139"/>
          <p:cNvPicPr>
            <a:picLocks noChangeAspect="1" noChangeArrowheads="1"/>
          </p:cNvPicPr>
          <p:nvPr/>
        </p:nvPicPr>
        <p:blipFill>
          <a:blip r:embed="rId2" cstate="print"/>
          <a:srcRect l="23592" t="29761" r="26740" b="14684"/>
          <a:stretch>
            <a:fillRect/>
          </a:stretch>
        </p:blipFill>
        <p:spPr bwMode="auto">
          <a:xfrm>
            <a:off x="5690650" y="1810464"/>
            <a:ext cx="3453350" cy="2416179"/>
          </a:xfrm>
          <a:prstGeom prst="rect">
            <a:avLst/>
          </a:prstGeom>
          <a:noFill/>
          <a:ln w="9525">
            <a:noFill/>
            <a:miter lim="800000"/>
            <a:headEnd/>
            <a:tailEnd/>
          </a:ln>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Trachea"/>
          <p:cNvPicPr>
            <a:picLocks noChangeAspect="1" noChangeArrowheads="1"/>
          </p:cNvPicPr>
          <p:nvPr/>
        </p:nvPicPr>
        <p:blipFill rotWithShape="1">
          <a:blip r:embed="rId2">
            <a:extLst>
              <a:ext uri="{28A0092B-C50C-407E-A947-70E740481C1C}">
                <a14:useLocalDpi xmlns:a14="http://schemas.microsoft.com/office/drawing/2010/main" val="0"/>
              </a:ext>
            </a:extLst>
          </a:blip>
          <a:srcRect l="21160" r="32672"/>
          <a:stretch/>
        </p:blipFill>
        <p:spPr bwMode="auto">
          <a:xfrm>
            <a:off x="5364088" y="1714499"/>
            <a:ext cx="3456384" cy="514350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trachea - airway in the nec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528" y="188640"/>
            <a:ext cx="4601199" cy="3334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57823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l="7594" t="-125" r="38437" b="38625"/>
          <a:stretch>
            <a:fillRect/>
          </a:stretch>
        </p:blipFill>
        <p:spPr bwMode="auto">
          <a:xfrm>
            <a:off x="0" y="260648"/>
            <a:ext cx="3918198" cy="3348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l="7594" t="-125" r="37219" b="38625"/>
          <a:stretch>
            <a:fillRect/>
          </a:stretch>
        </p:blipFill>
        <p:spPr bwMode="auto">
          <a:xfrm>
            <a:off x="4427984" y="260648"/>
            <a:ext cx="4438660" cy="3713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l="27106" t="16837" r="56384" b="53893"/>
          <a:stretch>
            <a:fillRect/>
          </a:stretch>
        </p:blipFill>
        <p:spPr bwMode="auto">
          <a:xfrm>
            <a:off x="1403648" y="4102852"/>
            <a:ext cx="2093913" cy="278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p:cNvPicPr>
            <a:picLocks noChangeAspect="1" noChangeArrowheads="1"/>
          </p:cNvPicPr>
          <p:nvPr/>
        </p:nvPicPr>
        <p:blipFill>
          <a:blip r:embed="rId5">
            <a:extLst>
              <a:ext uri="{28A0092B-C50C-407E-A947-70E740481C1C}">
                <a14:useLocalDpi xmlns:a14="http://schemas.microsoft.com/office/drawing/2010/main" val="0"/>
              </a:ext>
            </a:extLst>
          </a:blip>
          <a:srcRect l="7594" t="-1125" r="40221" b="38000"/>
          <a:stretch>
            <a:fillRect/>
          </a:stretch>
        </p:blipFill>
        <p:spPr bwMode="auto">
          <a:xfrm>
            <a:off x="5148064" y="3981627"/>
            <a:ext cx="2801972" cy="254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34984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anatomy-of-the-larynx"/>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7628" y="1412776"/>
            <a:ext cx="8238828" cy="42457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43272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3" descr="Picture1x"/>
          <p:cNvPicPr>
            <a:picLocks noGrp="1" noChangeAspect="1" noChangeArrowheads="1"/>
          </p:cNvPicPr>
          <p:nvPr>
            <p:ph idx="4294967295"/>
          </p:nvPr>
        </p:nvPicPr>
        <p:blipFill>
          <a:blip r:embed="rId2" cstate="print">
            <a:lum contrast="6000"/>
          </a:blip>
          <a:srcRect t="7655" b="4918"/>
          <a:stretch>
            <a:fillRect/>
          </a:stretch>
        </p:blipFill>
        <p:spPr>
          <a:xfrm>
            <a:off x="396875" y="1252538"/>
            <a:ext cx="8224838" cy="5576887"/>
          </a:xfrm>
          <a:noFill/>
          <a:ln/>
        </p:spPr>
      </p:pic>
      <p:sp>
        <p:nvSpPr>
          <p:cNvPr id="4099" name="Text Box 4"/>
          <p:cNvSpPr txBox="1">
            <a:spLocks noChangeArrowheads="1"/>
          </p:cNvSpPr>
          <p:nvPr/>
        </p:nvSpPr>
        <p:spPr bwMode="auto">
          <a:xfrm>
            <a:off x="989442" y="117646"/>
            <a:ext cx="7435850" cy="523220"/>
          </a:xfrm>
          <a:prstGeom prst="rect">
            <a:avLst/>
          </a:prstGeom>
          <a:noFill/>
          <a:ln w="9525">
            <a:noFill/>
            <a:miter lim="800000"/>
            <a:headEnd/>
            <a:tailEnd/>
          </a:ln>
        </p:spPr>
        <p:txBody>
          <a:bodyPr wrap="square">
            <a:spAutoFit/>
          </a:bodyPr>
          <a:lstStyle/>
          <a:p>
            <a:r>
              <a:rPr lang="en-GB" altLang="en-US" sz="2800" b="1" dirty="0">
                <a:solidFill>
                  <a:srgbClr val="990033"/>
                </a:solidFill>
                <a:effectLst>
                  <a:outerShdw blurRad="38100" dist="38100" dir="2700000" algn="tl">
                    <a:srgbClr val="C0C0C0"/>
                  </a:outerShdw>
                </a:effectLst>
                <a:latin typeface="Book Antiqua" pitchFamily="18" charset="0"/>
              </a:rPr>
              <a:t>Respiratory system (</a:t>
            </a:r>
            <a:r>
              <a:rPr lang="sr-Latn-CS" altLang="en-US" sz="2800" b="1" dirty="0">
                <a:solidFill>
                  <a:srgbClr val="990033"/>
                </a:solidFill>
                <a:effectLst>
                  <a:outerShdw blurRad="38100" dist="38100" dir="2700000" algn="tl">
                    <a:srgbClr val="C0C0C0"/>
                  </a:outerShdw>
                </a:effectLst>
                <a:latin typeface="Book Antiqua" pitchFamily="18" charset="0"/>
              </a:rPr>
              <a:t>Aparatus respiratorius</a:t>
            </a:r>
            <a:r>
              <a:rPr lang="en-GB" altLang="en-US" sz="2800" b="1" dirty="0">
                <a:solidFill>
                  <a:srgbClr val="990033"/>
                </a:solidFill>
                <a:effectLst>
                  <a:outerShdw blurRad="38100" dist="38100" dir="2700000" algn="tl">
                    <a:srgbClr val="C0C0C0"/>
                  </a:outerShdw>
                </a:effectLst>
                <a:latin typeface="Book Antiqua" pitchFamily="18" charset="0"/>
              </a:rPr>
              <a:t>)</a:t>
            </a:r>
            <a:endParaRPr lang="sr-Latn-CS" altLang="en-US" sz="2800" b="1" dirty="0">
              <a:solidFill>
                <a:srgbClr val="990033"/>
              </a:solidFill>
              <a:effectLst>
                <a:outerShdw blurRad="38100" dist="38100" dir="2700000" algn="tl">
                  <a:srgbClr val="C0C0C0"/>
                </a:outerShdw>
              </a:effectLst>
              <a:latin typeface="Book Antiqua" pitchFamily="18" charset="0"/>
            </a:endParaRPr>
          </a:p>
        </p:txBody>
      </p:sp>
      <p:sp>
        <p:nvSpPr>
          <p:cNvPr id="4100" name="Text Box 5"/>
          <p:cNvSpPr txBox="1">
            <a:spLocks noChangeArrowheads="1"/>
          </p:cNvSpPr>
          <p:nvPr/>
        </p:nvSpPr>
        <p:spPr bwMode="auto">
          <a:xfrm>
            <a:off x="4933950" y="1482725"/>
            <a:ext cx="3960813" cy="2000548"/>
          </a:xfrm>
          <a:prstGeom prst="rect">
            <a:avLst/>
          </a:prstGeom>
          <a:noFill/>
          <a:ln w="9525">
            <a:noFill/>
            <a:miter lim="800000"/>
            <a:headEnd/>
            <a:tailEnd/>
          </a:ln>
        </p:spPr>
        <p:txBody>
          <a:bodyPr>
            <a:spAutoFit/>
          </a:bodyPr>
          <a:lstStyle/>
          <a:p>
            <a:r>
              <a:rPr lang="en-US" altLang="en-US" sz="2000" u="sng" dirty="0">
                <a:solidFill>
                  <a:srgbClr val="660033"/>
                </a:solidFill>
                <a:effectLst>
                  <a:outerShdw blurRad="38100" dist="38100" dir="2700000" algn="tl">
                    <a:srgbClr val="C0C0C0"/>
                  </a:outerShdw>
                </a:effectLst>
                <a:latin typeface="Book Antiqua" pitchFamily="18" charset="0"/>
                <a:ea typeface="Book Antiqua" pitchFamily="18" charset="0"/>
                <a:cs typeface="Book Antiqua" pitchFamily="18" charset="0"/>
              </a:rPr>
              <a:t>Upper airways</a:t>
            </a:r>
            <a:r>
              <a:rPr lang="sr-Latn-CS" altLang="en-US" sz="2400" u="sng" dirty="0">
                <a:solidFill>
                  <a:srgbClr val="660033"/>
                </a:solidFill>
                <a:effectLst>
                  <a:outerShdw blurRad="38100" dist="38100" dir="2700000" algn="tl">
                    <a:srgbClr val="C0C0C0"/>
                  </a:outerShdw>
                </a:effectLst>
              </a:rPr>
              <a:t>:</a:t>
            </a:r>
            <a:endParaRPr lang="sr-Latn-CS" altLang="en-US" sz="2400" dirty="0">
              <a:solidFill>
                <a:srgbClr val="990033"/>
              </a:solidFill>
              <a:effectLst>
                <a:outerShdw blurRad="38100" dist="38100" dir="2700000" algn="tl">
                  <a:srgbClr val="C0C0C0"/>
                </a:outerShdw>
              </a:effectLst>
            </a:endParaRPr>
          </a:p>
          <a:p>
            <a:r>
              <a:rPr lang="sr-Latn-CS" altLang="en-US" sz="2000" b="1" i="1" dirty="0">
                <a:solidFill>
                  <a:srgbClr val="990033"/>
                </a:solidFill>
                <a:effectLst>
                  <a:outerShdw blurRad="38100" dist="38100" dir="2700000" algn="tl">
                    <a:srgbClr val="C0C0C0"/>
                  </a:outerShdw>
                </a:effectLst>
                <a:latin typeface="Book Antiqua" pitchFamily="18" charset="0"/>
                <a:ea typeface="Book Antiqua" pitchFamily="18" charset="0"/>
                <a:cs typeface="Book Antiqua" pitchFamily="18" charset="0"/>
              </a:rPr>
              <a:t>- Cavitas nasi et sinus</a:t>
            </a:r>
          </a:p>
          <a:p>
            <a:r>
              <a:rPr lang="sr-Latn-CS" altLang="en-US" sz="2000" b="1" i="1" dirty="0">
                <a:solidFill>
                  <a:srgbClr val="990033"/>
                </a:solidFill>
                <a:effectLst>
                  <a:outerShdw blurRad="38100" dist="38100" dir="2700000" algn="tl">
                    <a:srgbClr val="C0C0C0"/>
                  </a:outerShdw>
                </a:effectLst>
                <a:latin typeface="Book Antiqua" pitchFamily="18" charset="0"/>
                <a:ea typeface="Book Antiqua" pitchFamily="18" charset="0"/>
                <a:cs typeface="Book Antiqua" pitchFamily="18" charset="0"/>
              </a:rPr>
              <a:t>     paranasales</a:t>
            </a:r>
            <a:r>
              <a:rPr lang="en-US" altLang="en-US" sz="2000" b="1" i="1" dirty="0">
                <a:solidFill>
                  <a:srgbClr val="990033"/>
                </a:solidFill>
                <a:effectLst>
                  <a:outerShdw blurRad="38100" dist="38100" dir="2700000" algn="tl">
                    <a:srgbClr val="C0C0C0"/>
                  </a:outerShdw>
                </a:effectLst>
                <a:latin typeface="Book Antiqua" pitchFamily="18" charset="0"/>
                <a:ea typeface="Book Antiqua" pitchFamily="18" charset="0"/>
                <a:cs typeface="Book Antiqua" pitchFamily="18" charset="0"/>
              </a:rPr>
              <a:t> (Nasal cavity and </a:t>
            </a:r>
            <a:r>
              <a:rPr lang="en-US" altLang="en-US" sz="2000" b="1" i="1" dirty="0" err="1">
                <a:solidFill>
                  <a:srgbClr val="990033"/>
                </a:solidFill>
                <a:effectLst>
                  <a:outerShdw blurRad="38100" dist="38100" dir="2700000" algn="tl">
                    <a:srgbClr val="C0C0C0"/>
                  </a:outerShdw>
                </a:effectLst>
                <a:latin typeface="Book Antiqua" pitchFamily="18" charset="0"/>
                <a:ea typeface="Book Antiqua" pitchFamily="18" charset="0"/>
                <a:cs typeface="Book Antiqua" pitchFamily="18" charset="0"/>
              </a:rPr>
              <a:t>paranasal</a:t>
            </a:r>
            <a:r>
              <a:rPr lang="en-US" altLang="en-US" sz="2000" b="1" i="1" dirty="0">
                <a:solidFill>
                  <a:srgbClr val="990033"/>
                </a:solidFill>
                <a:effectLst>
                  <a:outerShdw blurRad="38100" dist="38100" dir="2700000" algn="tl">
                    <a:srgbClr val="C0C0C0"/>
                  </a:outerShdw>
                </a:effectLst>
                <a:latin typeface="Book Antiqua" pitchFamily="18" charset="0"/>
                <a:ea typeface="Book Antiqua" pitchFamily="18" charset="0"/>
                <a:cs typeface="Book Antiqua" pitchFamily="18" charset="0"/>
              </a:rPr>
              <a:t> sinuses )</a:t>
            </a:r>
            <a:br>
              <a:rPr lang="sr-Latn-CS" altLang="en-US" sz="2000" b="1" i="1" dirty="0">
                <a:solidFill>
                  <a:srgbClr val="990033"/>
                </a:solidFill>
                <a:effectLst>
                  <a:outerShdw blurRad="38100" dist="38100" dir="2700000" algn="tl">
                    <a:srgbClr val="C0C0C0"/>
                  </a:outerShdw>
                </a:effectLst>
                <a:latin typeface="Book Antiqua" pitchFamily="18" charset="0"/>
                <a:ea typeface="Book Antiqua" pitchFamily="18" charset="0"/>
                <a:cs typeface="Book Antiqua" pitchFamily="18" charset="0"/>
              </a:rPr>
            </a:br>
            <a:r>
              <a:rPr lang="en-GB" altLang="en-US" sz="2000" b="1" i="1" dirty="0">
                <a:solidFill>
                  <a:srgbClr val="990033"/>
                </a:solidFill>
                <a:effectLst>
                  <a:outerShdw blurRad="38100" dist="38100" dir="2700000" algn="tl">
                    <a:srgbClr val="C0C0C0"/>
                  </a:outerShdw>
                </a:effectLst>
                <a:latin typeface="Book Antiqua" pitchFamily="18" charset="0"/>
                <a:ea typeface="Book Antiqua" pitchFamily="18" charset="0"/>
                <a:cs typeface="Book Antiqua" pitchFamily="18" charset="0"/>
              </a:rPr>
              <a:t>- </a:t>
            </a:r>
            <a:r>
              <a:rPr lang="en-GB" altLang="en-US" sz="2000" b="1" i="1" dirty="0" err="1">
                <a:solidFill>
                  <a:srgbClr val="990033"/>
                </a:solidFill>
                <a:effectLst>
                  <a:outerShdw blurRad="38100" dist="38100" dir="2700000" algn="tl">
                    <a:srgbClr val="C0C0C0"/>
                  </a:outerShdw>
                </a:effectLst>
                <a:latin typeface="Book Antiqua" pitchFamily="18" charset="0"/>
                <a:ea typeface="Book Antiqua" pitchFamily="18" charset="0"/>
                <a:cs typeface="Book Antiqua" pitchFamily="18" charset="0"/>
              </a:rPr>
              <a:t>Cavitas</a:t>
            </a:r>
            <a:r>
              <a:rPr lang="en-GB" altLang="en-US" sz="2000" b="1" i="1" dirty="0">
                <a:solidFill>
                  <a:srgbClr val="990033"/>
                </a:solidFill>
                <a:effectLst>
                  <a:outerShdw blurRad="38100" dist="38100" dir="2700000" algn="tl">
                    <a:srgbClr val="C0C0C0"/>
                  </a:outerShdw>
                </a:effectLst>
                <a:latin typeface="Book Antiqua" pitchFamily="18" charset="0"/>
                <a:ea typeface="Book Antiqua" pitchFamily="18" charset="0"/>
                <a:cs typeface="Book Antiqua" pitchFamily="18" charset="0"/>
              </a:rPr>
              <a:t> </a:t>
            </a:r>
            <a:r>
              <a:rPr lang="en-GB" altLang="en-US" sz="2000" b="1" i="1" dirty="0" err="1">
                <a:solidFill>
                  <a:srgbClr val="990033"/>
                </a:solidFill>
                <a:effectLst>
                  <a:outerShdw blurRad="38100" dist="38100" dir="2700000" algn="tl">
                    <a:srgbClr val="C0C0C0"/>
                  </a:outerShdw>
                </a:effectLst>
                <a:latin typeface="Book Antiqua" pitchFamily="18" charset="0"/>
                <a:ea typeface="Book Antiqua" pitchFamily="18" charset="0"/>
                <a:cs typeface="Book Antiqua" pitchFamily="18" charset="0"/>
              </a:rPr>
              <a:t>oris</a:t>
            </a:r>
            <a:r>
              <a:rPr lang="en-GB" altLang="en-US" sz="2000" b="1" i="1" dirty="0">
                <a:solidFill>
                  <a:srgbClr val="990033"/>
                </a:solidFill>
                <a:effectLst>
                  <a:outerShdw blurRad="38100" dist="38100" dir="2700000" algn="tl">
                    <a:srgbClr val="C0C0C0"/>
                  </a:outerShdw>
                </a:effectLst>
                <a:latin typeface="Book Antiqua" pitchFamily="18" charset="0"/>
                <a:ea typeface="Book Antiqua" pitchFamily="18" charset="0"/>
                <a:cs typeface="Book Antiqua" pitchFamily="18" charset="0"/>
              </a:rPr>
              <a:t> </a:t>
            </a:r>
            <a:r>
              <a:rPr lang="en-US" altLang="en-US" sz="2000" b="1" i="1" dirty="0">
                <a:solidFill>
                  <a:srgbClr val="990033"/>
                </a:solidFill>
                <a:effectLst>
                  <a:outerShdw blurRad="38100" dist="38100" dir="2700000" algn="tl">
                    <a:srgbClr val="C0C0C0"/>
                  </a:outerShdw>
                </a:effectLst>
                <a:latin typeface="Book Antiqua" pitchFamily="18" charset="0"/>
                <a:ea typeface="Book Antiqua" pitchFamily="18" charset="0"/>
                <a:cs typeface="Book Antiqua" pitchFamily="18" charset="0"/>
              </a:rPr>
              <a:t>(Oral cavity </a:t>
            </a:r>
            <a:r>
              <a:rPr lang="en-GB" altLang="en-US" sz="2000" b="1" i="1" dirty="0">
                <a:solidFill>
                  <a:srgbClr val="990033"/>
                </a:solidFill>
                <a:effectLst>
                  <a:outerShdw blurRad="38100" dist="38100" dir="2700000" algn="tl">
                    <a:srgbClr val="C0C0C0"/>
                  </a:outerShdw>
                </a:effectLst>
                <a:latin typeface="Book Antiqua" pitchFamily="18" charset="0"/>
                <a:ea typeface="Book Antiqua" pitchFamily="18" charset="0"/>
                <a:cs typeface="Book Antiqua" pitchFamily="18" charset="0"/>
              </a:rPr>
              <a:t>)</a:t>
            </a:r>
            <a:endParaRPr lang="sr-Latn-CS" altLang="en-US" sz="2000" b="1" i="1" dirty="0">
              <a:solidFill>
                <a:srgbClr val="990033"/>
              </a:solidFill>
              <a:effectLst>
                <a:outerShdw blurRad="38100" dist="38100" dir="2700000" algn="tl">
                  <a:srgbClr val="C0C0C0"/>
                </a:outerShdw>
              </a:effectLst>
              <a:latin typeface="Book Antiqua" pitchFamily="18" charset="0"/>
              <a:ea typeface="Book Antiqua" pitchFamily="18" charset="0"/>
              <a:cs typeface="Book Antiqua" pitchFamily="18" charset="0"/>
            </a:endParaRPr>
          </a:p>
          <a:p>
            <a:r>
              <a:rPr lang="sr-Latn-CS" altLang="en-US" sz="2000" b="1" i="1" dirty="0">
                <a:solidFill>
                  <a:srgbClr val="990033"/>
                </a:solidFill>
                <a:effectLst>
                  <a:outerShdw blurRad="38100" dist="38100" dir="2700000" algn="tl">
                    <a:srgbClr val="C0C0C0"/>
                  </a:outerShdw>
                </a:effectLst>
                <a:latin typeface="Book Antiqua" pitchFamily="18" charset="0"/>
                <a:ea typeface="Book Antiqua" pitchFamily="18" charset="0"/>
                <a:cs typeface="Book Antiqua" pitchFamily="18" charset="0"/>
              </a:rPr>
              <a:t>-</a:t>
            </a:r>
            <a:r>
              <a:rPr lang="en-GB" altLang="en-US" sz="2000" b="1" i="1" dirty="0">
                <a:solidFill>
                  <a:srgbClr val="990033"/>
                </a:solidFill>
                <a:effectLst>
                  <a:outerShdw blurRad="38100" dist="38100" dir="2700000" algn="tl">
                    <a:srgbClr val="C0C0C0"/>
                  </a:outerShdw>
                </a:effectLst>
                <a:latin typeface="Book Antiqua" pitchFamily="18" charset="0"/>
                <a:ea typeface="Book Antiqua" pitchFamily="18" charset="0"/>
                <a:cs typeface="Book Antiqua" pitchFamily="18" charset="0"/>
              </a:rPr>
              <a:t> </a:t>
            </a:r>
            <a:r>
              <a:rPr lang="sr-Latn-CS" altLang="en-US" sz="2000" b="1" i="1" dirty="0">
                <a:solidFill>
                  <a:srgbClr val="990033"/>
                </a:solidFill>
                <a:effectLst>
                  <a:outerShdw blurRad="38100" dist="38100" dir="2700000" algn="tl">
                    <a:srgbClr val="C0C0C0"/>
                  </a:outerShdw>
                </a:effectLst>
                <a:latin typeface="Book Antiqua" pitchFamily="18" charset="0"/>
                <a:ea typeface="Book Antiqua" pitchFamily="18" charset="0"/>
                <a:cs typeface="Book Antiqua" pitchFamily="18" charset="0"/>
              </a:rPr>
              <a:t>Pharynx</a:t>
            </a:r>
            <a:r>
              <a:rPr lang="en-GB" altLang="en-US" sz="2000" b="1" i="1" dirty="0">
                <a:solidFill>
                  <a:srgbClr val="990033"/>
                </a:solidFill>
                <a:effectLst>
                  <a:outerShdw blurRad="38100" dist="38100" dir="2700000" algn="tl">
                    <a:srgbClr val="C0C0C0"/>
                  </a:outerShdw>
                </a:effectLst>
                <a:latin typeface="Book Antiqua" pitchFamily="18" charset="0"/>
                <a:ea typeface="Book Antiqua" pitchFamily="18" charset="0"/>
                <a:cs typeface="Book Antiqua" pitchFamily="18" charset="0"/>
              </a:rPr>
              <a:t> (throat)</a:t>
            </a:r>
            <a:endParaRPr lang="en-US" altLang="en-US" sz="2000" b="1" i="1" dirty="0">
              <a:solidFill>
                <a:srgbClr val="990033"/>
              </a:solidFill>
              <a:effectLst>
                <a:outerShdw blurRad="38100" dist="38100" dir="2700000" algn="tl">
                  <a:srgbClr val="C0C0C0"/>
                </a:outerShdw>
              </a:effectLst>
              <a:latin typeface="Book Antiqua" pitchFamily="18" charset="0"/>
              <a:ea typeface="Book Antiqua" pitchFamily="18" charset="0"/>
              <a:cs typeface="Book Antiqua" pitchFamily="18" charset="0"/>
            </a:endParaRPr>
          </a:p>
        </p:txBody>
      </p:sp>
      <p:sp>
        <p:nvSpPr>
          <p:cNvPr id="4101" name="Text Box 6"/>
          <p:cNvSpPr txBox="1">
            <a:spLocks noChangeArrowheads="1"/>
          </p:cNvSpPr>
          <p:nvPr/>
        </p:nvSpPr>
        <p:spPr bwMode="auto">
          <a:xfrm>
            <a:off x="231775" y="4960938"/>
            <a:ext cx="3692525" cy="366712"/>
          </a:xfrm>
          <a:prstGeom prst="rect">
            <a:avLst/>
          </a:prstGeom>
          <a:noFill/>
          <a:ln w="9525">
            <a:noFill/>
            <a:miter lim="800000"/>
            <a:headEnd/>
            <a:tailEnd/>
          </a:ln>
        </p:spPr>
        <p:txBody>
          <a:bodyPr>
            <a:spAutoFit/>
          </a:bodyPr>
          <a:lstStyle/>
          <a:p>
            <a:endParaRPr lang="sr-Latn-CS" altLang="en-US"/>
          </a:p>
        </p:txBody>
      </p:sp>
      <p:sp>
        <p:nvSpPr>
          <p:cNvPr id="4102" name="Text Box 7"/>
          <p:cNvSpPr txBox="1">
            <a:spLocks noChangeArrowheads="1"/>
          </p:cNvSpPr>
          <p:nvPr/>
        </p:nvSpPr>
        <p:spPr bwMode="auto">
          <a:xfrm>
            <a:off x="971550" y="5516563"/>
            <a:ext cx="3763963" cy="1323439"/>
          </a:xfrm>
          <a:prstGeom prst="rect">
            <a:avLst/>
          </a:prstGeom>
          <a:noFill/>
          <a:ln w="9525">
            <a:noFill/>
            <a:miter lim="800000"/>
            <a:headEnd/>
            <a:tailEnd/>
          </a:ln>
        </p:spPr>
        <p:txBody>
          <a:bodyPr>
            <a:spAutoFit/>
          </a:bodyPr>
          <a:lstStyle/>
          <a:p>
            <a:r>
              <a:rPr lang="en-US" altLang="en-US" sz="2000" u="sng" dirty="0">
                <a:solidFill>
                  <a:srgbClr val="660033"/>
                </a:solidFill>
                <a:effectLst>
                  <a:outerShdw blurRad="38100" dist="38100" dir="2700000" algn="tl">
                    <a:srgbClr val="C0C0C0"/>
                  </a:outerShdw>
                </a:effectLst>
                <a:latin typeface="Book Antiqua" pitchFamily="18" charset="0"/>
              </a:rPr>
              <a:t>Lower airways</a:t>
            </a:r>
            <a:r>
              <a:rPr lang="sr-Latn-CS" altLang="en-US" sz="2000" dirty="0">
                <a:solidFill>
                  <a:srgbClr val="660033"/>
                </a:solidFill>
                <a:effectLst>
                  <a:outerShdw blurRad="38100" dist="38100" dir="2700000" algn="tl">
                    <a:srgbClr val="C0C0C0"/>
                  </a:outerShdw>
                </a:effectLst>
                <a:latin typeface="Book Antiqua" pitchFamily="18" charset="0"/>
              </a:rPr>
              <a:t>:</a:t>
            </a:r>
          </a:p>
          <a:p>
            <a:r>
              <a:rPr lang="sr-Latn-CS" altLang="en-US" sz="2000" b="1" i="1" dirty="0">
                <a:solidFill>
                  <a:srgbClr val="990033"/>
                </a:solidFill>
                <a:effectLst>
                  <a:outerShdw blurRad="38100" dist="38100" dir="2700000" algn="tl">
                    <a:srgbClr val="C0C0C0"/>
                  </a:outerShdw>
                </a:effectLst>
                <a:latin typeface="Book Antiqua" pitchFamily="18" charset="0"/>
              </a:rPr>
              <a:t>- Larynx</a:t>
            </a:r>
          </a:p>
          <a:p>
            <a:r>
              <a:rPr lang="sr-Latn-CS" altLang="en-US" sz="2000" b="1" i="1" dirty="0">
                <a:solidFill>
                  <a:srgbClr val="990033"/>
                </a:solidFill>
                <a:effectLst>
                  <a:outerShdw blurRad="38100" dist="38100" dir="2700000" algn="tl">
                    <a:srgbClr val="C0C0C0"/>
                  </a:outerShdw>
                </a:effectLst>
                <a:latin typeface="Book Antiqua" pitchFamily="18" charset="0"/>
              </a:rPr>
              <a:t>- Trachea</a:t>
            </a:r>
            <a:r>
              <a:rPr lang="en-US" altLang="en-US" sz="2000" b="1" i="1" dirty="0">
                <a:solidFill>
                  <a:srgbClr val="990033"/>
                </a:solidFill>
                <a:effectLst>
                  <a:outerShdw blurRad="38100" dist="38100" dir="2700000" algn="tl">
                    <a:srgbClr val="C0C0C0"/>
                  </a:outerShdw>
                </a:effectLst>
                <a:latin typeface="Book Antiqua" pitchFamily="18" charset="0"/>
              </a:rPr>
              <a:t> (windpipe)</a:t>
            </a:r>
            <a:endParaRPr lang="sr-Latn-CS" altLang="en-US" sz="2000" b="1" i="1" dirty="0">
              <a:solidFill>
                <a:srgbClr val="990033"/>
              </a:solidFill>
              <a:effectLst>
                <a:outerShdw blurRad="38100" dist="38100" dir="2700000" algn="tl">
                  <a:srgbClr val="C0C0C0"/>
                </a:outerShdw>
              </a:effectLst>
              <a:latin typeface="Book Antiqua" pitchFamily="18" charset="0"/>
            </a:endParaRPr>
          </a:p>
          <a:p>
            <a:r>
              <a:rPr lang="sr-Latn-CS" altLang="en-US" sz="2000" b="1" i="1" dirty="0">
                <a:solidFill>
                  <a:srgbClr val="990033"/>
                </a:solidFill>
                <a:effectLst>
                  <a:outerShdw blurRad="38100" dist="38100" dir="2700000" algn="tl">
                    <a:srgbClr val="C0C0C0"/>
                  </a:outerShdw>
                </a:effectLst>
                <a:latin typeface="Book Antiqua" pitchFamily="18" charset="0"/>
              </a:rPr>
              <a:t>- Bronchi</a:t>
            </a:r>
            <a:r>
              <a:rPr lang="en-GB" altLang="en-US" sz="2000" b="1" i="1" dirty="0">
                <a:solidFill>
                  <a:srgbClr val="990033"/>
                </a:solidFill>
                <a:effectLst>
                  <a:outerShdw blurRad="38100" dist="38100" dir="2700000" algn="tl">
                    <a:srgbClr val="C0C0C0"/>
                  </a:outerShdw>
                </a:effectLst>
                <a:latin typeface="Book Antiqua" pitchFamily="18" charset="0"/>
              </a:rPr>
              <a:t> </a:t>
            </a:r>
            <a:r>
              <a:rPr lang="en-US" altLang="en-US" sz="2000" b="1" i="1" dirty="0">
                <a:solidFill>
                  <a:srgbClr val="990033"/>
                </a:solidFill>
                <a:effectLst>
                  <a:outerShdw blurRad="38100" dist="38100" dir="2700000" algn="tl">
                    <a:srgbClr val="C0C0C0"/>
                  </a:outerShdw>
                </a:effectLst>
                <a:latin typeface="Book Antiqua" pitchFamily="18" charset="0"/>
              </a:rPr>
              <a:t>(Bronchial tubes)</a:t>
            </a:r>
          </a:p>
        </p:txBody>
      </p:sp>
      <p:sp>
        <p:nvSpPr>
          <p:cNvPr id="4103" name="Text Box 4"/>
          <p:cNvSpPr txBox="1">
            <a:spLocks noChangeArrowheads="1"/>
          </p:cNvSpPr>
          <p:nvPr/>
        </p:nvSpPr>
        <p:spPr bwMode="auto">
          <a:xfrm>
            <a:off x="231775" y="640866"/>
            <a:ext cx="8713217" cy="400110"/>
          </a:xfrm>
          <a:prstGeom prst="rect">
            <a:avLst/>
          </a:prstGeom>
          <a:noFill/>
          <a:ln w="9525">
            <a:noFill/>
            <a:miter lim="800000"/>
            <a:headEnd/>
            <a:tailEnd/>
          </a:ln>
          <a:effectLst/>
        </p:spPr>
        <p:txBody>
          <a:bodyPr wrap="square">
            <a:spAutoFit/>
          </a:bodyPr>
          <a:lstStyle/>
          <a:p>
            <a:r>
              <a:rPr lang="en-US" altLang="en-US" sz="2000" dirty="0">
                <a:solidFill>
                  <a:srgbClr val="990033"/>
                </a:solidFill>
                <a:latin typeface="Book Antiqua" pitchFamily="18" charset="0"/>
              </a:rPr>
              <a:t>Respiratory system includes airways, lungs (</a:t>
            </a:r>
            <a:r>
              <a:rPr lang="en-GB" altLang="en-US" sz="2000" dirty="0" err="1">
                <a:solidFill>
                  <a:srgbClr val="990033"/>
                </a:solidFill>
                <a:latin typeface="Book Antiqua" pitchFamily="18" charset="0"/>
              </a:rPr>
              <a:t>pulmones</a:t>
            </a:r>
            <a:r>
              <a:rPr lang="en-GB" altLang="en-US" sz="2000" dirty="0">
                <a:solidFill>
                  <a:srgbClr val="990033"/>
                </a:solidFill>
                <a:latin typeface="Book Antiqua" pitchFamily="18" charset="0"/>
              </a:rPr>
              <a:t>) and blood vessels</a:t>
            </a:r>
            <a:endParaRPr lang="en-US" altLang="en-US" sz="2000" dirty="0">
              <a:solidFill>
                <a:srgbClr val="990033"/>
              </a:solidFill>
              <a:latin typeface="Book Antiqua" pitchFamily="18" charset="0"/>
            </a:endParaRPr>
          </a:p>
        </p:txBody>
      </p:sp>
    </p:spTree>
  </p:cSld>
  <p:clrMapOvr>
    <a:masterClrMapping/>
  </p:clrMapOvr>
  <p:transition spd="slow">
    <p:spli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l="27106" t="16837" r="56384" b="53893"/>
          <a:stretch>
            <a:fillRect/>
          </a:stretch>
        </p:blipFill>
        <p:spPr bwMode="auto">
          <a:xfrm>
            <a:off x="4002055" y="260648"/>
            <a:ext cx="1771650" cy="235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4"/>
          <p:cNvPicPr>
            <a:picLocks noChangeAspect="1" noChangeArrowheads="1"/>
          </p:cNvPicPr>
          <p:nvPr/>
        </p:nvPicPr>
        <p:blipFill>
          <a:blip r:embed="rId3">
            <a:extLst>
              <a:ext uri="{28A0092B-C50C-407E-A947-70E740481C1C}">
                <a14:useLocalDpi xmlns:a14="http://schemas.microsoft.com/office/drawing/2010/main" val="0"/>
              </a:ext>
            </a:extLst>
          </a:blip>
          <a:srcRect l="27539" t="16875" r="26758" b="16562"/>
          <a:stretch>
            <a:fillRect/>
          </a:stretch>
        </p:blipFill>
        <p:spPr bwMode="auto">
          <a:xfrm>
            <a:off x="107504" y="188640"/>
            <a:ext cx="3816424" cy="3473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noChangeArrowheads="1"/>
          </p:cNvPicPr>
          <p:nvPr/>
        </p:nvPicPr>
        <p:blipFill>
          <a:blip r:embed="rId4">
            <a:extLst>
              <a:ext uri="{28A0092B-C50C-407E-A947-70E740481C1C}">
                <a14:useLocalDpi xmlns:a14="http://schemas.microsoft.com/office/drawing/2010/main" val="0"/>
              </a:ext>
            </a:extLst>
          </a:blip>
          <a:srcRect l="58008" t="30000" r="10938" b="30624"/>
          <a:stretch>
            <a:fillRect/>
          </a:stretch>
        </p:blipFill>
        <p:spPr bwMode="auto">
          <a:xfrm>
            <a:off x="179512" y="3857625"/>
            <a:ext cx="3786187" cy="300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p:nvPicPr>
        <p:blipFill>
          <a:blip r:embed="rId5">
            <a:extLst>
              <a:ext uri="{28A0092B-C50C-407E-A947-70E740481C1C}">
                <a14:useLocalDpi xmlns:a14="http://schemas.microsoft.com/office/drawing/2010/main" val="0"/>
              </a:ext>
            </a:extLst>
          </a:blip>
          <a:srcRect l="24023" t="11250" r="25000" b="6250"/>
          <a:stretch>
            <a:fillRect/>
          </a:stretch>
        </p:blipFill>
        <p:spPr bwMode="auto">
          <a:xfrm>
            <a:off x="5773705" y="260648"/>
            <a:ext cx="3370295" cy="3408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54"/>
          <p:cNvPicPr>
            <a:picLocks noChangeAspect="1" noChangeArrowheads="1"/>
          </p:cNvPicPr>
          <p:nvPr/>
        </p:nvPicPr>
        <p:blipFill>
          <a:blip r:embed="rId6">
            <a:extLst>
              <a:ext uri="{28A0092B-C50C-407E-A947-70E740481C1C}">
                <a14:useLocalDpi xmlns:a14="http://schemas.microsoft.com/office/drawing/2010/main" val="0"/>
              </a:ext>
            </a:extLst>
          </a:blip>
          <a:srcRect l="22351" t="11903" r="40398" b="16667"/>
          <a:stretch>
            <a:fillRect/>
          </a:stretch>
        </p:blipFill>
        <p:spPr bwMode="auto">
          <a:xfrm>
            <a:off x="6012160" y="3789040"/>
            <a:ext cx="2496638" cy="299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755705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12" descr="new-1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3861048"/>
            <a:ext cx="4411388" cy="287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7" name="Title 1"/>
          <p:cNvSpPr txBox="1">
            <a:spLocks noChangeArrowheads="1"/>
          </p:cNvSpPr>
          <p:nvPr/>
        </p:nvSpPr>
        <p:spPr bwMode="auto">
          <a:xfrm>
            <a:off x="357188" y="0"/>
            <a:ext cx="8229600"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sr-Latn-CS" altLang="en-US" sz="3500">
                <a:solidFill>
                  <a:schemeClr val="tx2"/>
                </a:solidFill>
                <a:latin typeface="Constantia" panose="02030602050306030303" pitchFamily="18" charset="0"/>
              </a:rPr>
              <a:t>Musculi laryngis</a:t>
            </a:r>
          </a:p>
        </p:txBody>
      </p:sp>
      <p:pic>
        <p:nvPicPr>
          <p:cNvPr id="62470" name="Picture 10" descr="new-1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580" y="764704"/>
            <a:ext cx="3677072" cy="2790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1" name="Picture 11" descr="new-1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62227" y="843353"/>
            <a:ext cx="4608512" cy="3216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2" name="Picture 13" descr="new-17.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97636" y="4059772"/>
            <a:ext cx="4046364" cy="2808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43777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body" idx="4294967295"/>
          </p:nvPr>
        </p:nvSpPr>
        <p:spPr>
          <a:xfrm>
            <a:off x="136633" y="522288"/>
            <a:ext cx="7883525" cy="6335712"/>
          </a:xfrm>
        </p:spPr>
        <p:txBody>
          <a:bodyPr/>
          <a:lstStyle/>
          <a:p>
            <a:pPr>
              <a:lnSpc>
                <a:spcPct val="80000"/>
              </a:lnSpc>
              <a:buFontTx/>
              <a:buNone/>
            </a:pPr>
            <a:endParaRPr lang="en-US" altLang="en-US" sz="1600" dirty="0">
              <a:latin typeface="Book Antiqua" pitchFamily="18" charset="0"/>
              <a:ea typeface="Book Antiqua" pitchFamily="18" charset="0"/>
              <a:cs typeface="Book Antiqua" pitchFamily="18" charset="0"/>
            </a:endParaRPr>
          </a:p>
          <a:p>
            <a:pPr>
              <a:lnSpc>
                <a:spcPct val="80000"/>
              </a:lnSpc>
              <a:buFontTx/>
              <a:buNone/>
            </a:pPr>
            <a:r>
              <a:rPr lang="en-US" altLang="en-US" sz="1600" dirty="0">
                <a:latin typeface="Book Antiqua" pitchFamily="18" charset="0"/>
                <a:ea typeface="Book Antiqua" pitchFamily="18" charset="0"/>
                <a:cs typeface="Book Antiqua" pitchFamily="18" charset="0"/>
              </a:rPr>
              <a:t>- </a:t>
            </a:r>
            <a:r>
              <a:rPr lang="en-US" altLang="en-US" sz="1600" dirty="0" err="1">
                <a:latin typeface="Book Antiqua" pitchFamily="18" charset="0"/>
                <a:ea typeface="Book Antiqua" pitchFamily="18" charset="0"/>
                <a:cs typeface="Book Antiqua" pitchFamily="18" charset="0"/>
              </a:rPr>
              <a:t>Aditus</a:t>
            </a:r>
            <a:r>
              <a:rPr lang="en-US" altLang="en-US" sz="1600" dirty="0">
                <a:latin typeface="Book Antiqua" pitchFamily="18" charset="0"/>
                <a:ea typeface="Book Antiqua" pitchFamily="18" charset="0"/>
                <a:cs typeface="Book Antiqua" pitchFamily="18" charset="0"/>
              </a:rPr>
              <a:t> </a:t>
            </a:r>
            <a:r>
              <a:rPr lang="en-US" altLang="en-US" sz="1600" dirty="0" err="1">
                <a:latin typeface="Book Antiqua" pitchFamily="18" charset="0"/>
                <a:ea typeface="Book Antiqua" pitchFamily="18" charset="0"/>
                <a:cs typeface="Book Antiqua" pitchFamily="18" charset="0"/>
              </a:rPr>
              <a:t>laryngis</a:t>
            </a:r>
            <a:r>
              <a:rPr lang="en-US" altLang="en-US" sz="1600" dirty="0">
                <a:latin typeface="Book Antiqua" pitchFamily="18" charset="0"/>
                <a:ea typeface="Book Antiqua" pitchFamily="18" charset="0"/>
                <a:cs typeface="Book Antiqua" pitchFamily="18" charset="0"/>
              </a:rPr>
              <a:t> is anatomical connection of </a:t>
            </a:r>
            <a:r>
              <a:rPr lang="sr-Latn-CS" altLang="en-US" sz="1600" dirty="0">
                <a:latin typeface="Book Antiqua" pitchFamily="18" charset="0"/>
                <a:ea typeface="Book Antiqua" pitchFamily="18" charset="0"/>
                <a:cs typeface="Book Antiqua" pitchFamily="18" charset="0"/>
              </a:rPr>
              <a:t>cav</a:t>
            </a:r>
            <a:r>
              <a:rPr lang="en-GB" altLang="en-US" sz="1600" dirty="0" err="1">
                <a:latin typeface="Book Antiqua" pitchFamily="18" charset="0"/>
                <a:ea typeface="Book Antiqua" pitchFamily="18" charset="0"/>
                <a:cs typeface="Book Antiqua" pitchFamily="18" charset="0"/>
              </a:rPr>
              <a:t>itas</a:t>
            </a:r>
            <a:r>
              <a:rPr lang="en-GB" altLang="en-US" sz="1600" dirty="0">
                <a:latin typeface="Book Antiqua" pitchFamily="18" charset="0"/>
                <a:ea typeface="Book Antiqua" pitchFamily="18" charset="0"/>
                <a:cs typeface="Book Antiqua" pitchFamily="18" charset="0"/>
              </a:rPr>
              <a:t> l</a:t>
            </a:r>
            <a:r>
              <a:rPr lang="sr-Latn-CS" altLang="en-US" sz="1600" dirty="0">
                <a:latin typeface="Book Antiqua" pitchFamily="18" charset="0"/>
                <a:ea typeface="Book Antiqua" pitchFamily="18" charset="0"/>
                <a:cs typeface="Book Antiqua" pitchFamily="18" charset="0"/>
              </a:rPr>
              <a:t>aryngis</a:t>
            </a:r>
            <a:r>
              <a:rPr lang="en-US" altLang="en-US" sz="1600" dirty="0">
                <a:latin typeface="Book Antiqua" pitchFamily="18" charset="0"/>
                <a:ea typeface="Book Antiqua" pitchFamily="18" charset="0"/>
                <a:cs typeface="Book Antiqua" pitchFamily="18" charset="0"/>
              </a:rPr>
              <a:t> </a:t>
            </a:r>
            <a:r>
              <a:rPr lang="en-GB" altLang="en-US" sz="1600" dirty="0">
                <a:latin typeface="Book Antiqua" pitchFamily="18" charset="0"/>
                <a:ea typeface="Book Antiqua" pitchFamily="18" charset="0"/>
                <a:cs typeface="Book Antiqua" pitchFamily="18" charset="0"/>
              </a:rPr>
              <a:t>and pharynx</a:t>
            </a:r>
            <a:endParaRPr lang="en-US" altLang="en-US" sz="1600" dirty="0">
              <a:latin typeface="Book Antiqua" pitchFamily="18" charset="0"/>
              <a:ea typeface="Book Antiqua" pitchFamily="18" charset="0"/>
              <a:cs typeface="Book Antiqua" pitchFamily="18" charset="0"/>
            </a:endParaRPr>
          </a:p>
          <a:p>
            <a:pPr>
              <a:lnSpc>
                <a:spcPct val="80000"/>
              </a:lnSpc>
              <a:buFontTx/>
              <a:buNone/>
            </a:pPr>
            <a:r>
              <a:rPr lang="en-US" altLang="en-US" sz="1600" dirty="0">
                <a:latin typeface="Book Antiqua" pitchFamily="18" charset="0"/>
                <a:ea typeface="Book Antiqua" pitchFamily="18" charset="0"/>
                <a:cs typeface="Book Antiqua" pitchFamily="18" charset="0"/>
              </a:rPr>
              <a:t>- </a:t>
            </a:r>
            <a:r>
              <a:rPr lang="en-GB" altLang="en-US" sz="1600" dirty="0" err="1">
                <a:latin typeface="Book Antiqua" pitchFamily="18" charset="0"/>
                <a:ea typeface="Book Antiqua" pitchFamily="18" charset="0"/>
                <a:cs typeface="Book Antiqua" pitchFamily="18" charset="0"/>
              </a:rPr>
              <a:t>Aditus</a:t>
            </a:r>
            <a:r>
              <a:rPr lang="en-GB" altLang="en-US" sz="1600" dirty="0">
                <a:latin typeface="Book Antiqua" pitchFamily="18" charset="0"/>
                <a:ea typeface="Book Antiqua" pitchFamily="18" charset="0"/>
                <a:cs typeface="Book Antiqua" pitchFamily="18" charset="0"/>
              </a:rPr>
              <a:t> </a:t>
            </a:r>
            <a:r>
              <a:rPr lang="en-GB" altLang="en-US" sz="1600" dirty="0" err="1">
                <a:latin typeface="Book Antiqua" pitchFamily="18" charset="0"/>
                <a:ea typeface="Book Antiqua" pitchFamily="18" charset="0"/>
                <a:cs typeface="Book Antiqua" pitchFamily="18" charset="0"/>
              </a:rPr>
              <a:t>laryngis</a:t>
            </a:r>
            <a:r>
              <a:rPr lang="en-GB" altLang="en-US" sz="1600" dirty="0">
                <a:latin typeface="Book Antiqua" pitchFamily="18" charset="0"/>
                <a:ea typeface="Book Antiqua" pitchFamily="18" charset="0"/>
                <a:cs typeface="Book Antiqua" pitchFamily="18" charset="0"/>
              </a:rPr>
              <a:t> is closed during swallowing by depression of epiglottis</a:t>
            </a:r>
            <a:endParaRPr lang="en-US" altLang="en-US" sz="1600" dirty="0">
              <a:latin typeface="Book Antiqua" pitchFamily="18" charset="0"/>
              <a:ea typeface="Book Antiqua" pitchFamily="18" charset="0"/>
              <a:cs typeface="Book Antiqua" pitchFamily="18" charset="0"/>
            </a:endParaRPr>
          </a:p>
          <a:p>
            <a:pPr>
              <a:lnSpc>
                <a:spcPct val="80000"/>
              </a:lnSpc>
              <a:buFontTx/>
              <a:buNone/>
            </a:pPr>
            <a:r>
              <a:rPr lang="en-US" altLang="en-US" sz="1600" dirty="0">
                <a:latin typeface="Book Antiqua" pitchFamily="18" charset="0"/>
                <a:ea typeface="Book Antiqua" pitchFamily="18" charset="0"/>
                <a:cs typeface="Book Antiqua" pitchFamily="18" charset="0"/>
              </a:rPr>
              <a:t>- </a:t>
            </a:r>
            <a:r>
              <a:rPr lang="en-GB" altLang="en-US" sz="1600" dirty="0" err="1">
                <a:latin typeface="Book Antiqua" pitchFamily="18" charset="0"/>
                <a:ea typeface="Book Antiqua" pitchFamily="18" charset="0"/>
                <a:cs typeface="Book Antiqua" pitchFamily="18" charset="0"/>
              </a:rPr>
              <a:t>Aditus</a:t>
            </a:r>
            <a:r>
              <a:rPr lang="en-GB" altLang="en-US" sz="1600" dirty="0">
                <a:latin typeface="Book Antiqua" pitchFamily="18" charset="0"/>
                <a:ea typeface="Book Antiqua" pitchFamily="18" charset="0"/>
                <a:cs typeface="Book Antiqua" pitchFamily="18" charset="0"/>
              </a:rPr>
              <a:t> </a:t>
            </a:r>
            <a:r>
              <a:rPr lang="en-GB" altLang="en-US" sz="1600" dirty="0" err="1">
                <a:latin typeface="Book Antiqua" pitchFamily="18" charset="0"/>
                <a:ea typeface="Book Antiqua" pitchFamily="18" charset="0"/>
                <a:cs typeface="Book Antiqua" pitchFamily="18" charset="0"/>
              </a:rPr>
              <a:t>laryngis</a:t>
            </a:r>
            <a:r>
              <a:rPr lang="en-GB" altLang="en-US" sz="1600" dirty="0">
                <a:latin typeface="Book Antiqua" pitchFamily="18" charset="0"/>
                <a:ea typeface="Book Antiqua" pitchFamily="18" charset="0"/>
                <a:cs typeface="Book Antiqua" pitchFamily="18" charset="0"/>
              </a:rPr>
              <a:t> is opened during breathing by elevation of epiglottis</a:t>
            </a:r>
            <a:endParaRPr lang="en-US" altLang="en-US" sz="1600" dirty="0">
              <a:latin typeface="Book Antiqua" pitchFamily="18" charset="0"/>
              <a:ea typeface="Book Antiqua" pitchFamily="18" charset="0"/>
              <a:cs typeface="Book Antiqua" pitchFamily="18" charset="0"/>
            </a:endParaRPr>
          </a:p>
          <a:p>
            <a:pPr>
              <a:lnSpc>
                <a:spcPct val="80000"/>
              </a:lnSpc>
              <a:buFontTx/>
              <a:buNone/>
            </a:pPr>
            <a:r>
              <a:rPr lang="en-US" altLang="en-US" sz="1600" dirty="0">
                <a:latin typeface="Book Antiqua" pitchFamily="18" charset="0"/>
                <a:ea typeface="Book Antiqua" pitchFamily="18" charset="0"/>
                <a:cs typeface="Book Antiqua" pitchFamily="18" charset="0"/>
              </a:rPr>
              <a:t>- Inner side of </a:t>
            </a:r>
            <a:r>
              <a:rPr lang="en-US" altLang="en-US" sz="1600" dirty="0" err="1">
                <a:latin typeface="Book Antiqua" pitchFamily="18" charset="0"/>
                <a:ea typeface="Book Antiqua" pitchFamily="18" charset="0"/>
                <a:cs typeface="Book Antiqua" pitchFamily="18" charset="0"/>
              </a:rPr>
              <a:t>cavitas</a:t>
            </a:r>
            <a:r>
              <a:rPr lang="en-US" altLang="en-US" sz="1600" dirty="0">
                <a:latin typeface="Book Antiqua" pitchFamily="18" charset="0"/>
                <a:ea typeface="Book Antiqua" pitchFamily="18" charset="0"/>
                <a:cs typeface="Book Antiqua" pitchFamily="18" charset="0"/>
              </a:rPr>
              <a:t> </a:t>
            </a:r>
            <a:r>
              <a:rPr lang="en-US" altLang="en-US" sz="1600" dirty="0" err="1">
                <a:latin typeface="Book Antiqua" pitchFamily="18" charset="0"/>
                <a:ea typeface="Book Antiqua" pitchFamily="18" charset="0"/>
                <a:cs typeface="Book Antiqua" pitchFamily="18" charset="0"/>
              </a:rPr>
              <a:t>laryng</a:t>
            </a:r>
            <a:r>
              <a:rPr lang="sr-Latn-RS" altLang="en-US" sz="1600" dirty="0">
                <a:latin typeface="Book Antiqua" pitchFamily="18" charset="0"/>
                <a:ea typeface="Book Antiqua" pitchFamily="18" charset="0"/>
                <a:cs typeface="Book Antiqua" pitchFamily="18" charset="0"/>
              </a:rPr>
              <a:t>i</a:t>
            </a:r>
            <a:r>
              <a:rPr lang="en-US" altLang="en-US" sz="1600" dirty="0">
                <a:latin typeface="Book Antiqua" pitchFamily="18" charset="0"/>
                <a:ea typeface="Book Antiqua" pitchFamily="18" charset="0"/>
                <a:cs typeface="Book Antiqua" pitchFamily="18" charset="0"/>
              </a:rPr>
              <a:t>s is covered by mucosa </a:t>
            </a:r>
            <a:br>
              <a:rPr lang="en-US" altLang="en-US" sz="1600" dirty="0">
                <a:latin typeface="Book Antiqua" pitchFamily="18" charset="0"/>
                <a:ea typeface="Book Antiqua" pitchFamily="18" charset="0"/>
                <a:cs typeface="Book Antiqua" pitchFamily="18" charset="0"/>
              </a:rPr>
            </a:br>
            <a:r>
              <a:rPr lang="en-US" altLang="en-US" sz="1600" dirty="0">
                <a:latin typeface="Book Antiqua" pitchFamily="18" charset="0"/>
                <a:ea typeface="Book Antiqua" pitchFamily="18" charset="0"/>
                <a:cs typeface="Book Antiqua" pitchFamily="18" charset="0"/>
              </a:rPr>
              <a:t>(tunica mucosa </a:t>
            </a:r>
            <a:r>
              <a:rPr lang="en-US" altLang="en-US" sz="1600" dirty="0" err="1">
                <a:latin typeface="Book Antiqua" pitchFamily="18" charset="0"/>
                <a:ea typeface="Book Antiqua" pitchFamily="18" charset="0"/>
                <a:cs typeface="Book Antiqua" pitchFamily="18" charset="0"/>
              </a:rPr>
              <a:t>laryngis</a:t>
            </a:r>
            <a:r>
              <a:rPr lang="en-US" altLang="en-US" sz="1600" dirty="0">
                <a:latin typeface="Book Antiqua" pitchFamily="18" charset="0"/>
                <a:ea typeface="Book Antiqua" pitchFamily="18" charset="0"/>
                <a:cs typeface="Book Antiqua" pitchFamily="18" charset="0"/>
              </a:rPr>
              <a:t>)</a:t>
            </a:r>
          </a:p>
          <a:p>
            <a:pPr>
              <a:lnSpc>
                <a:spcPct val="80000"/>
              </a:lnSpc>
              <a:buFontTx/>
              <a:buNone/>
            </a:pPr>
            <a:r>
              <a:rPr lang="en-GB" altLang="en-US" sz="1600" dirty="0">
                <a:latin typeface="Book Antiqua" pitchFamily="18" charset="0"/>
                <a:ea typeface="Book Antiqua" pitchFamily="18" charset="0"/>
                <a:cs typeface="Book Antiqua" pitchFamily="18" charset="0"/>
              </a:rPr>
              <a:t>- </a:t>
            </a:r>
            <a:r>
              <a:rPr lang="en-US" altLang="en-US" sz="1600" dirty="0">
                <a:latin typeface="Book Antiqua" pitchFamily="18" charset="0"/>
                <a:ea typeface="Book Antiqua" pitchFamily="18" charset="0"/>
                <a:cs typeface="Book Antiqua" pitchFamily="18" charset="0"/>
              </a:rPr>
              <a:t>The part of mucosa that covers </a:t>
            </a:r>
            <a:r>
              <a:rPr lang="en-US" altLang="en-US" sz="1600" dirty="0" err="1">
                <a:latin typeface="Book Antiqua" pitchFamily="18" charset="0"/>
                <a:ea typeface="Book Antiqua" pitchFamily="18" charset="0"/>
                <a:cs typeface="Book Antiqua" pitchFamily="18" charset="0"/>
              </a:rPr>
              <a:t>lig</a:t>
            </a:r>
            <a:r>
              <a:rPr lang="en-US" altLang="en-US" sz="1600" dirty="0">
                <a:latin typeface="Book Antiqua" pitchFamily="18" charset="0"/>
                <a:ea typeface="Book Antiqua" pitchFamily="18" charset="0"/>
                <a:cs typeface="Book Antiqua" pitchFamily="18" charset="0"/>
              </a:rPr>
              <a:t>. </a:t>
            </a:r>
            <a:r>
              <a:rPr lang="en-US" altLang="en-US" sz="1600" dirty="0" err="1">
                <a:latin typeface="Book Antiqua" pitchFamily="18" charset="0"/>
                <a:ea typeface="Book Antiqua" pitchFamily="18" charset="0"/>
                <a:cs typeface="Book Antiqua" pitchFamily="18" charset="0"/>
              </a:rPr>
              <a:t>vestibulare</a:t>
            </a:r>
            <a:r>
              <a:rPr lang="en-US" altLang="en-US" sz="1600" dirty="0">
                <a:latin typeface="Book Antiqua" pitchFamily="18" charset="0"/>
                <a:ea typeface="Book Antiqua" pitchFamily="18" charset="0"/>
                <a:cs typeface="Book Antiqua" pitchFamily="18" charset="0"/>
              </a:rPr>
              <a:t> and </a:t>
            </a:r>
            <a:r>
              <a:rPr lang="en-US" altLang="en-US" sz="1600" dirty="0" err="1">
                <a:latin typeface="Book Antiqua" pitchFamily="18" charset="0"/>
                <a:ea typeface="Book Antiqua" pitchFamily="18" charset="0"/>
                <a:cs typeface="Book Antiqua" pitchFamily="18" charset="0"/>
              </a:rPr>
              <a:t>lig</a:t>
            </a:r>
            <a:r>
              <a:rPr lang="en-US" altLang="en-US" sz="1600" dirty="0">
                <a:latin typeface="Book Antiqua" pitchFamily="18" charset="0"/>
                <a:ea typeface="Book Antiqua" pitchFamily="18" charset="0"/>
                <a:cs typeface="Book Antiqua" pitchFamily="18" charset="0"/>
              </a:rPr>
              <a:t>. </a:t>
            </a:r>
            <a:r>
              <a:rPr lang="en-US" altLang="en-US" sz="1600" dirty="0" err="1">
                <a:latin typeface="Book Antiqua" pitchFamily="18" charset="0"/>
                <a:ea typeface="Book Antiqua" pitchFamily="18" charset="0"/>
                <a:cs typeface="Book Antiqua" pitchFamily="18" charset="0"/>
              </a:rPr>
              <a:t>vocale</a:t>
            </a:r>
            <a:r>
              <a:rPr lang="en-US" altLang="en-US" sz="1600" dirty="0">
                <a:latin typeface="Book Antiqua" pitchFamily="18" charset="0"/>
                <a:ea typeface="Book Antiqua" pitchFamily="18" charset="0"/>
                <a:cs typeface="Book Antiqua" pitchFamily="18" charset="0"/>
              </a:rPr>
              <a:t> </a:t>
            </a:r>
            <a:br>
              <a:rPr lang="en-US" altLang="en-US" sz="1600" dirty="0">
                <a:latin typeface="Book Antiqua" pitchFamily="18" charset="0"/>
                <a:ea typeface="Book Antiqua" pitchFamily="18" charset="0"/>
                <a:cs typeface="Book Antiqua" pitchFamily="18" charset="0"/>
              </a:rPr>
            </a:br>
            <a:r>
              <a:rPr lang="en-US" altLang="en-US" sz="1600" dirty="0">
                <a:latin typeface="Book Antiqua" pitchFamily="18" charset="0"/>
                <a:ea typeface="Book Antiqua" pitchFamily="18" charset="0"/>
                <a:cs typeface="Book Antiqua" pitchFamily="18" charset="0"/>
              </a:rPr>
              <a:t>forms:</a:t>
            </a:r>
            <a:br>
              <a:rPr lang="en-US" altLang="en-US" sz="1600" dirty="0">
                <a:latin typeface="Book Antiqua" pitchFamily="18" charset="0"/>
                <a:ea typeface="Book Antiqua" pitchFamily="18" charset="0"/>
                <a:cs typeface="Book Antiqua" pitchFamily="18" charset="0"/>
              </a:rPr>
            </a:br>
            <a:r>
              <a:rPr lang="en-US" altLang="en-US" sz="1600" dirty="0">
                <a:latin typeface="Book Antiqua" pitchFamily="18" charset="0"/>
                <a:ea typeface="Book Antiqua" pitchFamily="18" charset="0"/>
                <a:cs typeface="Book Antiqua" pitchFamily="18" charset="0"/>
              </a:rPr>
              <a:t>      - upper paired  folds – vestibular cords (</a:t>
            </a:r>
            <a:r>
              <a:rPr lang="en-GB" altLang="en-US" sz="1600" dirty="0" err="1">
                <a:latin typeface="Book Antiqua" pitchFamily="18" charset="0"/>
                <a:ea typeface="Book Antiqua" pitchFamily="18" charset="0"/>
                <a:cs typeface="Book Antiqua" pitchFamily="18" charset="0"/>
              </a:rPr>
              <a:t>plica</a:t>
            </a:r>
            <a:r>
              <a:rPr lang="en-US" altLang="en-US" sz="1600" dirty="0">
                <a:latin typeface="Book Antiqua" pitchFamily="18" charset="0"/>
                <a:ea typeface="Book Antiqua" pitchFamily="18" charset="0"/>
                <a:cs typeface="Book Antiqua" pitchFamily="18" charset="0"/>
              </a:rPr>
              <a:t>е </a:t>
            </a:r>
            <a:r>
              <a:rPr lang="en-GB" altLang="en-US" sz="1600" dirty="0" err="1">
                <a:latin typeface="Book Antiqua" pitchFamily="18" charset="0"/>
                <a:ea typeface="Book Antiqua" pitchFamily="18" charset="0"/>
                <a:cs typeface="Book Antiqua" pitchFamily="18" charset="0"/>
              </a:rPr>
              <a:t>vestibularis</a:t>
            </a:r>
            <a:r>
              <a:rPr lang="en-GB" altLang="en-US" sz="1600" dirty="0">
                <a:latin typeface="Book Antiqua" pitchFamily="18" charset="0"/>
                <a:ea typeface="Book Antiqua" pitchFamily="18" charset="0"/>
                <a:cs typeface="Book Antiqua" pitchFamily="18" charset="0"/>
              </a:rPr>
              <a:t>)</a:t>
            </a:r>
            <a:br>
              <a:rPr lang="en-GB" altLang="en-US" sz="1600" dirty="0">
                <a:latin typeface="Book Antiqua" pitchFamily="18" charset="0"/>
                <a:ea typeface="Book Antiqua" pitchFamily="18" charset="0"/>
                <a:cs typeface="Book Antiqua" pitchFamily="18" charset="0"/>
              </a:rPr>
            </a:br>
            <a:r>
              <a:rPr lang="en-GB" altLang="en-US" sz="1600" dirty="0">
                <a:latin typeface="Book Antiqua" pitchFamily="18" charset="0"/>
                <a:ea typeface="Book Antiqua" pitchFamily="18" charset="0"/>
                <a:cs typeface="Book Antiqua" pitchFamily="18" charset="0"/>
              </a:rPr>
              <a:t>                                               (false vocal cords)</a:t>
            </a:r>
            <a:br>
              <a:rPr lang="en-GB" altLang="en-US" sz="1600" dirty="0">
                <a:latin typeface="Book Antiqua" pitchFamily="18" charset="0"/>
                <a:ea typeface="Book Antiqua" pitchFamily="18" charset="0"/>
                <a:cs typeface="Book Antiqua" pitchFamily="18" charset="0"/>
              </a:rPr>
            </a:br>
            <a:r>
              <a:rPr lang="en-GB" altLang="en-US" sz="1600" dirty="0">
                <a:latin typeface="Book Antiqua" pitchFamily="18" charset="0"/>
                <a:ea typeface="Book Antiqua" pitchFamily="18" charset="0"/>
                <a:cs typeface="Book Antiqua" pitchFamily="18" charset="0"/>
              </a:rPr>
              <a:t>      </a:t>
            </a:r>
            <a:r>
              <a:rPr lang="en-US" altLang="en-US" sz="1600" dirty="0">
                <a:latin typeface="Book Antiqua" pitchFamily="18" charset="0"/>
                <a:ea typeface="Book Antiqua" pitchFamily="18" charset="0"/>
                <a:cs typeface="Book Antiqua" pitchFamily="18" charset="0"/>
              </a:rPr>
              <a:t>- lower paired folds – vocal folds (</a:t>
            </a:r>
            <a:r>
              <a:rPr lang="en-GB" altLang="en-US" sz="1600" dirty="0" err="1">
                <a:latin typeface="Book Antiqua" pitchFamily="18" charset="0"/>
                <a:ea typeface="Book Antiqua" pitchFamily="18" charset="0"/>
                <a:cs typeface="Book Antiqua" pitchFamily="18" charset="0"/>
              </a:rPr>
              <a:t>plicae</a:t>
            </a:r>
            <a:r>
              <a:rPr lang="en-GB" altLang="en-US" sz="1600" dirty="0">
                <a:latin typeface="Book Antiqua" pitchFamily="18" charset="0"/>
                <a:ea typeface="Book Antiqua" pitchFamily="18" charset="0"/>
                <a:cs typeface="Book Antiqua" pitchFamily="18" charset="0"/>
              </a:rPr>
              <a:t> </a:t>
            </a:r>
            <a:r>
              <a:rPr lang="en-GB" altLang="en-US" sz="1600" dirty="0" err="1">
                <a:latin typeface="Book Antiqua" pitchFamily="18" charset="0"/>
                <a:ea typeface="Book Antiqua" pitchFamily="18" charset="0"/>
                <a:cs typeface="Book Antiqua" pitchFamily="18" charset="0"/>
              </a:rPr>
              <a:t>vocales</a:t>
            </a:r>
            <a:r>
              <a:rPr lang="en-GB" altLang="en-US" sz="1600" dirty="0">
                <a:latin typeface="Book Antiqua" pitchFamily="18" charset="0"/>
                <a:ea typeface="Book Antiqua" pitchFamily="18" charset="0"/>
                <a:cs typeface="Book Antiqua" pitchFamily="18" charset="0"/>
              </a:rPr>
              <a:t>)</a:t>
            </a:r>
            <a:br>
              <a:rPr lang="en-GB" altLang="en-US" sz="1600" dirty="0">
                <a:latin typeface="Book Antiqua" pitchFamily="18" charset="0"/>
                <a:ea typeface="Book Antiqua" pitchFamily="18" charset="0"/>
                <a:cs typeface="Book Antiqua" pitchFamily="18" charset="0"/>
              </a:rPr>
            </a:br>
            <a:r>
              <a:rPr lang="en-GB" altLang="en-US" sz="1600" dirty="0">
                <a:latin typeface="Book Antiqua" pitchFamily="18" charset="0"/>
                <a:ea typeface="Book Antiqua" pitchFamily="18" charset="0"/>
                <a:cs typeface="Book Antiqua" pitchFamily="18" charset="0"/>
              </a:rPr>
              <a:t>                                               (true vocal cords)</a:t>
            </a:r>
            <a:endParaRPr lang="sr-Latn-CS" altLang="en-US" sz="1600" dirty="0">
              <a:latin typeface="Book Antiqua" pitchFamily="18" charset="0"/>
              <a:ea typeface="Book Antiqua" pitchFamily="18" charset="0"/>
              <a:cs typeface="Book Antiqua" pitchFamily="18" charset="0"/>
            </a:endParaRPr>
          </a:p>
          <a:p>
            <a:pPr>
              <a:lnSpc>
                <a:spcPct val="80000"/>
              </a:lnSpc>
              <a:buFontTx/>
              <a:buNone/>
            </a:pPr>
            <a:endParaRPr lang="sr-Latn-CS" altLang="en-US" sz="1600" dirty="0">
              <a:latin typeface="Book Antiqua" pitchFamily="18" charset="0"/>
              <a:ea typeface="Book Antiqua" pitchFamily="18" charset="0"/>
              <a:cs typeface="Book Antiqua" pitchFamily="18" charset="0"/>
            </a:endParaRPr>
          </a:p>
          <a:p>
            <a:pPr>
              <a:lnSpc>
                <a:spcPct val="80000"/>
              </a:lnSpc>
              <a:buFontTx/>
              <a:buNone/>
            </a:pPr>
            <a:r>
              <a:rPr lang="sr-Latn-CS" altLang="en-US" sz="1600" dirty="0">
                <a:latin typeface="Book Antiqua" pitchFamily="18" charset="0"/>
                <a:ea typeface="Book Antiqua" pitchFamily="18" charset="0"/>
                <a:cs typeface="Book Antiqua" pitchFamily="18" charset="0"/>
              </a:rPr>
              <a:t>- </a:t>
            </a:r>
            <a:r>
              <a:rPr lang="en-GB" altLang="en-US" sz="1600" dirty="0">
                <a:latin typeface="Book Antiqua" pitchFamily="18" charset="0"/>
                <a:ea typeface="Book Antiqua" pitchFamily="18" charset="0"/>
                <a:cs typeface="Book Antiqua" pitchFamily="18" charset="0"/>
              </a:rPr>
              <a:t>The internal cavity of larynx can be divided into three sections</a:t>
            </a:r>
            <a:r>
              <a:rPr lang="sr-Latn-CS" altLang="en-US" sz="1600" dirty="0">
                <a:latin typeface="Book Antiqua" pitchFamily="18" charset="0"/>
                <a:ea typeface="Book Antiqua" pitchFamily="18" charset="0"/>
                <a:cs typeface="Book Antiqua" pitchFamily="18" charset="0"/>
              </a:rPr>
              <a:t>:</a:t>
            </a:r>
          </a:p>
          <a:p>
            <a:pPr>
              <a:lnSpc>
                <a:spcPct val="80000"/>
              </a:lnSpc>
            </a:pPr>
            <a:endParaRPr lang="sr-Latn-CS" altLang="en-US" sz="1600" dirty="0">
              <a:latin typeface="Book Antiqua" pitchFamily="18" charset="0"/>
              <a:ea typeface="Book Antiqua" pitchFamily="18" charset="0"/>
              <a:cs typeface="Book Antiqua" pitchFamily="18" charset="0"/>
            </a:endParaRPr>
          </a:p>
          <a:p>
            <a:pPr>
              <a:lnSpc>
                <a:spcPct val="80000"/>
              </a:lnSpc>
              <a:buFontTx/>
              <a:buNone/>
            </a:pPr>
            <a:r>
              <a:rPr lang="sr-Latn-CS" altLang="en-US" sz="1600" dirty="0">
                <a:latin typeface="Book Antiqua" pitchFamily="18" charset="0"/>
                <a:ea typeface="Book Antiqua" pitchFamily="18" charset="0"/>
                <a:cs typeface="Book Antiqua" pitchFamily="18" charset="0"/>
              </a:rPr>
              <a:t>1. </a:t>
            </a:r>
            <a:r>
              <a:rPr lang="en-GB" altLang="en-US" sz="1600" b="1" dirty="0">
                <a:latin typeface="Book Antiqua" pitchFamily="18" charset="0"/>
                <a:ea typeface="Book Antiqua" pitchFamily="18" charset="0"/>
                <a:cs typeface="Book Antiqua" pitchFamily="18" charset="0"/>
              </a:rPr>
              <a:t>SUPRAGLOTTIS</a:t>
            </a:r>
            <a:r>
              <a:rPr lang="en-GB" altLang="en-US" sz="1600" dirty="0">
                <a:latin typeface="Book Antiqua" pitchFamily="18" charset="0"/>
                <a:ea typeface="Book Antiqua" pitchFamily="18" charset="0"/>
                <a:cs typeface="Book Antiqua" pitchFamily="18" charset="0"/>
              </a:rPr>
              <a:t> (</a:t>
            </a:r>
            <a:r>
              <a:rPr lang="sr-Latn-CS" altLang="en-US" sz="1600" b="1" u="sng" dirty="0">
                <a:latin typeface="Book Antiqua" pitchFamily="18" charset="0"/>
                <a:ea typeface="Book Antiqua" pitchFamily="18" charset="0"/>
                <a:cs typeface="Book Antiqua" pitchFamily="18" charset="0"/>
              </a:rPr>
              <a:t>VESTIBULUM LARYNGIS</a:t>
            </a:r>
            <a:r>
              <a:rPr lang="en-US" altLang="en-US" sz="1600" dirty="0">
                <a:latin typeface="Book Antiqua" pitchFamily="18" charset="0"/>
                <a:ea typeface="Book Antiqua" pitchFamily="18" charset="0"/>
                <a:cs typeface="Book Antiqua" pitchFamily="18" charset="0"/>
              </a:rPr>
              <a:t> )</a:t>
            </a:r>
          </a:p>
          <a:p>
            <a:pPr>
              <a:lnSpc>
                <a:spcPct val="80000"/>
              </a:lnSpc>
              <a:buFontTx/>
              <a:buNone/>
            </a:pPr>
            <a:r>
              <a:rPr lang="en-US" altLang="en-US" sz="1600" dirty="0">
                <a:latin typeface="Book Antiqua" pitchFamily="18" charset="0"/>
                <a:ea typeface="Book Antiqua" pitchFamily="18" charset="0"/>
                <a:cs typeface="Book Antiqua" pitchFamily="18" charset="0"/>
              </a:rPr>
              <a:t>		</a:t>
            </a:r>
            <a:r>
              <a:rPr lang="sr-Latn-CS" altLang="en-US" sz="1600" dirty="0">
                <a:latin typeface="Book Antiqua" pitchFamily="18" charset="0"/>
                <a:ea typeface="Book Antiqua" pitchFamily="18" charset="0"/>
                <a:cs typeface="Book Antiqua" pitchFamily="18" charset="0"/>
              </a:rPr>
              <a:t>(</a:t>
            </a:r>
            <a:r>
              <a:rPr lang="en-GB" altLang="en-US" sz="1600" dirty="0">
                <a:latin typeface="Book Antiqua" pitchFamily="18" charset="0"/>
                <a:ea typeface="Book Antiqua" pitchFamily="18" charset="0"/>
                <a:cs typeface="Book Antiqua" pitchFamily="18" charset="0"/>
              </a:rPr>
              <a:t>upper section</a:t>
            </a:r>
            <a:r>
              <a:rPr lang="sr-Latn-CS" altLang="en-US" sz="1600" dirty="0">
                <a:latin typeface="Book Antiqua" pitchFamily="18" charset="0"/>
                <a:ea typeface="Book Antiqua" pitchFamily="18" charset="0"/>
                <a:cs typeface="Book Antiqua" pitchFamily="18" charset="0"/>
              </a:rPr>
              <a:t>)</a:t>
            </a:r>
            <a:br>
              <a:rPr lang="sr-Latn-CS" altLang="en-US" sz="1600" dirty="0"/>
            </a:br>
            <a:r>
              <a:rPr lang="sr-Latn-CS" altLang="en-US" sz="1400" dirty="0">
                <a:latin typeface="Book Antiqua" pitchFamily="18" charset="0"/>
                <a:ea typeface="Book Antiqua" pitchFamily="18" charset="0"/>
                <a:cs typeface="Book Antiqua" pitchFamily="18" charset="0"/>
              </a:rPr>
              <a:t>-</a:t>
            </a:r>
            <a:r>
              <a:rPr lang="en-GB" altLang="en-US" sz="1400" dirty="0">
                <a:latin typeface="Book Antiqua" pitchFamily="18" charset="0"/>
                <a:ea typeface="Book Antiqua" pitchFamily="18" charset="0"/>
                <a:cs typeface="Book Antiqua" pitchFamily="18" charset="0"/>
              </a:rPr>
              <a:t>extends from</a:t>
            </a:r>
            <a:r>
              <a:rPr lang="en-US" altLang="en-US" sz="1400" dirty="0">
                <a:latin typeface="Book Antiqua" pitchFamily="18" charset="0"/>
                <a:ea typeface="Book Antiqua" pitchFamily="18" charset="0"/>
                <a:cs typeface="Book Antiqua" pitchFamily="18" charset="0"/>
              </a:rPr>
              <a:t> </a:t>
            </a:r>
            <a:r>
              <a:rPr lang="sr-Latn-CS" altLang="en-US" sz="1400" dirty="0">
                <a:latin typeface="Book Antiqua" pitchFamily="18" charset="0"/>
                <a:ea typeface="Book Antiqua" pitchFamily="18" charset="0"/>
                <a:cs typeface="Book Antiqua" pitchFamily="18" charset="0"/>
              </a:rPr>
              <a:t>aditus larynges</a:t>
            </a:r>
            <a:r>
              <a:rPr lang="en-US" altLang="en-US" sz="1400" dirty="0">
                <a:latin typeface="Book Antiqua" pitchFamily="18" charset="0"/>
                <a:ea typeface="Book Antiqua" pitchFamily="18" charset="0"/>
                <a:cs typeface="Book Antiqua" pitchFamily="18" charset="0"/>
              </a:rPr>
              <a:t> (epiglottis) </a:t>
            </a:r>
            <a:r>
              <a:rPr lang="sr-Latn-CS" altLang="en-US" sz="1400" dirty="0">
                <a:latin typeface="Book Antiqua" pitchFamily="18" charset="0"/>
                <a:ea typeface="Book Antiqua" pitchFamily="18" charset="0"/>
                <a:cs typeface="Book Antiqua" pitchFamily="18" charset="0"/>
              </a:rPr>
              <a:t> </a:t>
            </a:r>
            <a:r>
              <a:rPr lang="en-GB" altLang="en-US" sz="1400" dirty="0">
                <a:latin typeface="Book Antiqua" pitchFamily="18" charset="0"/>
                <a:ea typeface="Book Antiqua" pitchFamily="18" charset="0"/>
                <a:cs typeface="Book Antiqua" pitchFamily="18" charset="0"/>
              </a:rPr>
              <a:t>to vestibular folds</a:t>
            </a:r>
            <a:endParaRPr lang="sr-Latn-CS" altLang="en-US" sz="1400" dirty="0">
              <a:latin typeface="Book Antiqua" pitchFamily="18" charset="0"/>
              <a:ea typeface="Book Antiqua" pitchFamily="18" charset="0"/>
              <a:cs typeface="Book Antiqua" pitchFamily="18" charset="0"/>
            </a:endParaRPr>
          </a:p>
          <a:p>
            <a:pPr>
              <a:lnSpc>
                <a:spcPct val="80000"/>
              </a:lnSpc>
              <a:buFontTx/>
              <a:buNone/>
            </a:pPr>
            <a:endParaRPr lang="sr-Latn-CS" altLang="en-US" sz="1400" dirty="0">
              <a:latin typeface="Book Antiqua" pitchFamily="18" charset="0"/>
              <a:ea typeface="Book Antiqua" pitchFamily="18" charset="0"/>
              <a:cs typeface="Book Antiqua" pitchFamily="18" charset="0"/>
            </a:endParaRPr>
          </a:p>
          <a:p>
            <a:pPr>
              <a:lnSpc>
                <a:spcPct val="80000"/>
              </a:lnSpc>
              <a:buFontTx/>
              <a:buNone/>
            </a:pPr>
            <a:r>
              <a:rPr lang="sr-Latn-CS" altLang="en-US" sz="1600" b="1" dirty="0">
                <a:latin typeface="Book Antiqua" pitchFamily="18" charset="0"/>
                <a:ea typeface="Book Antiqua" pitchFamily="18" charset="0"/>
                <a:cs typeface="Book Antiqua" pitchFamily="18" charset="0"/>
              </a:rPr>
              <a:t>2.</a:t>
            </a:r>
            <a:r>
              <a:rPr lang="en-GB" altLang="en-US" sz="1600" b="1" dirty="0">
                <a:latin typeface="Book Antiqua" pitchFamily="18" charset="0"/>
                <a:ea typeface="Book Antiqua" pitchFamily="18" charset="0"/>
                <a:cs typeface="Book Antiqua" pitchFamily="18" charset="0"/>
              </a:rPr>
              <a:t> GLOTTIS</a:t>
            </a:r>
            <a:r>
              <a:rPr lang="sr-Latn-CS" altLang="en-US" sz="1600" b="1" dirty="0">
                <a:latin typeface="Book Antiqua" pitchFamily="18" charset="0"/>
                <a:ea typeface="Book Antiqua" pitchFamily="18" charset="0"/>
                <a:cs typeface="Book Antiqua" pitchFamily="18" charset="0"/>
              </a:rPr>
              <a:t> </a:t>
            </a:r>
            <a:r>
              <a:rPr lang="en-GB" altLang="en-US" sz="1600" b="1" dirty="0">
                <a:latin typeface="Book Antiqua" pitchFamily="18" charset="0"/>
                <a:ea typeface="Book Antiqua" pitchFamily="18" charset="0"/>
                <a:cs typeface="Book Antiqua" pitchFamily="18" charset="0"/>
              </a:rPr>
              <a:t>(</a:t>
            </a:r>
            <a:r>
              <a:rPr lang="sr-Latn-CS" altLang="en-US" sz="1600" b="1" u="sng" dirty="0">
                <a:latin typeface="Book Antiqua" pitchFamily="18" charset="0"/>
                <a:ea typeface="Book Antiqua" pitchFamily="18" charset="0"/>
                <a:cs typeface="Book Antiqua" pitchFamily="18" charset="0"/>
              </a:rPr>
              <a:t>VENTRICULUS LARYNGIS</a:t>
            </a:r>
            <a:r>
              <a:rPr lang="en-US" altLang="en-US" sz="1600" b="1" u="sng" dirty="0">
                <a:latin typeface="Book Antiqua" pitchFamily="18" charset="0"/>
                <a:ea typeface="Book Antiqua" pitchFamily="18" charset="0"/>
                <a:cs typeface="Book Antiqua" pitchFamily="18" charset="0"/>
              </a:rPr>
              <a:t> )</a:t>
            </a:r>
          </a:p>
          <a:p>
            <a:pPr>
              <a:lnSpc>
                <a:spcPct val="80000"/>
              </a:lnSpc>
              <a:buFontTx/>
              <a:buNone/>
            </a:pPr>
            <a:r>
              <a:rPr lang="en-US" altLang="en-US" sz="1600" b="1" dirty="0">
                <a:latin typeface="Book Antiqua" pitchFamily="18" charset="0"/>
                <a:ea typeface="Book Antiqua" pitchFamily="18" charset="0"/>
                <a:cs typeface="Book Antiqua" pitchFamily="18" charset="0"/>
              </a:rPr>
              <a:t>		(</a:t>
            </a:r>
            <a:r>
              <a:rPr lang="en-GB" altLang="en-US" sz="1600" dirty="0">
                <a:latin typeface="Book Antiqua" pitchFamily="18" charset="0"/>
                <a:ea typeface="Book Antiqua" pitchFamily="18" charset="0"/>
                <a:cs typeface="Book Antiqua" pitchFamily="18" charset="0"/>
              </a:rPr>
              <a:t>middle section</a:t>
            </a:r>
            <a:r>
              <a:rPr lang="sr-Latn-CS" altLang="en-US" sz="1600" dirty="0">
                <a:latin typeface="Book Antiqua" pitchFamily="18" charset="0"/>
                <a:ea typeface="Book Antiqua" pitchFamily="18" charset="0"/>
                <a:cs typeface="Book Antiqua" pitchFamily="18" charset="0"/>
              </a:rPr>
              <a:t>)</a:t>
            </a:r>
            <a:br>
              <a:rPr lang="sr-Latn-CS" altLang="en-US" sz="1600" dirty="0">
                <a:latin typeface="Book Antiqua" pitchFamily="18" charset="0"/>
                <a:ea typeface="Book Antiqua" pitchFamily="18" charset="0"/>
                <a:cs typeface="Book Antiqua" pitchFamily="18" charset="0"/>
              </a:rPr>
            </a:br>
            <a:r>
              <a:rPr lang="sr-Latn-CS" altLang="en-US" sz="1400" dirty="0">
                <a:latin typeface="Book Antiqua" pitchFamily="18" charset="0"/>
                <a:ea typeface="Book Antiqua" pitchFamily="18" charset="0"/>
                <a:cs typeface="Book Antiqua" pitchFamily="18" charset="0"/>
              </a:rPr>
              <a:t>- </a:t>
            </a:r>
            <a:r>
              <a:rPr lang="en-GB" altLang="en-US" sz="1400" dirty="0">
                <a:latin typeface="Book Antiqua" pitchFamily="18" charset="0"/>
                <a:ea typeface="Book Antiqua" pitchFamily="18" charset="0"/>
                <a:cs typeface="Book Antiqua" pitchFamily="18" charset="0"/>
              </a:rPr>
              <a:t>extends from vestibular to vocal folds</a:t>
            </a:r>
            <a:endParaRPr lang="sr-Latn-CS" altLang="en-US" sz="1400" dirty="0">
              <a:latin typeface="Book Antiqua" pitchFamily="18" charset="0"/>
              <a:ea typeface="Book Antiqua" pitchFamily="18" charset="0"/>
              <a:cs typeface="Book Antiqua" pitchFamily="18" charset="0"/>
            </a:endParaRPr>
          </a:p>
          <a:p>
            <a:pPr>
              <a:lnSpc>
                <a:spcPct val="80000"/>
              </a:lnSpc>
              <a:buFontTx/>
              <a:buNone/>
            </a:pPr>
            <a:endParaRPr lang="sr-Latn-CS" altLang="en-US" sz="1400" dirty="0">
              <a:latin typeface="Book Antiqua" pitchFamily="18" charset="0"/>
              <a:ea typeface="Book Antiqua" pitchFamily="18" charset="0"/>
              <a:cs typeface="Book Antiqua" pitchFamily="18" charset="0"/>
            </a:endParaRPr>
          </a:p>
          <a:p>
            <a:pPr>
              <a:lnSpc>
                <a:spcPct val="80000"/>
              </a:lnSpc>
              <a:buFontTx/>
              <a:buNone/>
            </a:pPr>
            <a:r>
              <a:rPr lang="sr-Latn-CS" altLang="en-US" sz="1800" b="1" dirty="0">
                <a:latin typeface="Book Antiqua" pitchFamily="18" charset="0"/>
                <a:ea typeface="Book Antiqua" pitchFamily="18" charset="0"/>
                <a:cs typeface="Book Antiqua" pitchFamily="18" charset="0"/>
              </a:rPr>
              <a:t>3. </a:t>
            </a:r>
            <a:r>
              <a:rPr lang="en-GB" altLang="en-US" sz="1800" b="1" dirty="0">
                <a:latin typeface="Book Antiqua" pitchFamily="18" charset="0"/>
                <a:ea typeface="Book Antiqua" pitchFamily="18" charset="0"/>
                <a:cs typeface="Book Antiqua" pitchFamily="18" charset="0"/>
              </a:rPr>
              <a:t>SUBGLOTTIS (</a:t>
            </a:r>
            <a:r>
              <a:rPr lang="sr-Latn-CS" altLang="en-US" sz="1800" b="1" u="sng" dirty="0">
                <a:latin typeface="Book Antiqua" pitchFamily="18" charset="0"/>
                <a:ea typeface="Book Antiqua" pitchFamily="18" charset="0"/>
                <a:cs typeface="Book Antiqua" pitchFamily="18" charset="0"/>
              </a:rPr>
              <a:t>CAVITAS INFRAGLOTTICA</a:t>
            </a:r>
            <a:r>
              <a:rPr lang="en-GB" altLang="en-US" sz="1800" b="1" u="sng" dirty="0">
                <a:latin typeface="Book Antiqua" pitchFamily="18" charset="0"/>
                <a:ea typeface="Book Antiqua" pitchFamily="18" charset="0"/>
                <a:cs typeface="Book Antiqua" pitchFamily="18" charset="0"/>
              </a:rPr>
              <a:t>)</a:t>
            </a:r>
          </a:p>
          <a:p>
            <a:pPr>
              <a:lnSpc>
                <a:spcPct val="80000"/>
              </a:lnSpc>
              <a:buFontTx/>
              <a:buNone/>
            </a:pPr>
            <a:r>
              <a:rPr lang="en-GB" altLang="en-US" sz="1800" dirty="0">
                <a:latin typeface="Book Antiqua" pitchFamily="18" charset="0"/>
                <a:ea typeface="Book Antiqua" pitchFamily="18" charset="0"/>
                <a:cs typeface="Book Antiqua" pitchFamily="18" charset="0"/>
              </a:rPr>
              <a:t> 		</a:t>
            </a:r>
            <a:r>
              <a:rPr lang="en-US" altLang="en-US" sz="1400" b="1" dirty="0">
                <a:latin typeface="Book Antiqua" pitchFamily="18" charset="0"/>
                <a:ea typeface="Book Antiqua" pitchFamily="18" charset="0"/>
                <a:cs typeface="Book Antiqua" pitchFamily="18" charset="0"/>
              </a:rPr>
              <a:t> (</a:t>
            </a:r>
            <a:r>
              <a:rPr lang="en-GB" altLang="en-US" sz="1400" dirty="0">
                <a:latin typeface="Book Antiqua" pitchFamily="18" charset="0"/>
                <a:ea typeface="Book Antiqua" pitchFamily="18" charset="0"/>
                <a:cs typeface="Book Antiqua" pitchFamily="18" charset="0"/>
              </a:rPr>
              <a:t>lower section</a:t>
            </a:r>
            <a:r>
              <a:rPr lang="sr-Latn-CS" altLang="en-US" sz="1400" dirty="0">
                <a:latin typeface="Book Antiqua" pitchFamily="18" charset="0"/>
                <a:ea typeface="Book Antiqua" pitchFamily="18" charset="0"/>
                <a:cs typeface="Book Antiqua" pitchFamily="18" charset="0"/>
              </a:rPr>
              <a:t>)</a:t>
            </a:r>
            <a:br>
              <a:rPr lang="sr-Latn-CS" altLang="en-US" sz="1400" b="1" u="sng" dirty="0">
                <a:latin typeface="Book Antiqua" pitchFamily="18" charset="0"/>
                <a:ea typeface="Book Antiqua" pitchFamily="18" charset="0"/>
                <a:cs typeface="Book Antiqua" pitchFamily="18" charset="0"/>
              </a:rPr>
            </a:br>
            <a:r>
              <a:rPr lang="sr-Latn-CS" altLang="en-US" sz="1400" dirty="0">
                <a:latin typeface="Book Antiqua" pitchFamily="18" charset="0"/>
                <a:ea typeface="Book Antiqua" pitchFamily="18" charset="0"/>
                <a:cs typeface="Book Antiqua" pitchFamily="18" charset="0"/>
              </a:rPr>
              <a:t> -</a:t>
            </a:r>
            <a:r>
              <a:rPr lang="en-GB" altLang="en-US" sz="1400" dirty="0">
                <a:latin typeface="Book Antiqua" pitchFamily="18" charset="0"/>
                <a:ea typeface="Book Antiqua" pitchFamily="18" charset="0"/>
                <a:cs typeface="Book Antiqua" pitchFamily="18" charset="0"/>
              </a:rPr>
              <a:t>extends from vocal cords to inferior border of cricoid </a:t>
            </a:r>
            <a:r>
              <a:rPr lang="en-GB" altLang="en-US" sz="1400" dirty="0" err="1">
                <a:latin typeface="Book Antiqua" pitchFamily="18" charset="0"/>
                <a:ea typeface="Book Antiqua" pitchFamily="18" charset="0"/>
                <a:cs typeface="Book Antiqua" pitchFamily="18" charset="0"/>
              </a:rPr>
              <a:t>crtilage</a:t>
            </a:r>
            <a:br>
              <a:rPr lang="en-GB" altLang="en-US" sz="1400" dirty="0">
                <a:latin typeface="Book Antiqua" pitchFamily="18" charset="0"/>
                <a:ea typeface="Book Antiqua" pitchFamily="18" charset="0"/>
                <a:cs typeface="Book Antiqua" pitchFamily="18" charset="0"/>
              </a:rPr>
            </a:br>
            <a:r>
              <a:rPr lang="en-GB" altLang="en-US" sz="1400" dirty="0">
                <a:latin typeface="Book Antiqua" pitchFamily="18" charset="0"/>
                <a:ea typeface="Book Antiqua" pitchFamily="18" charset="0"/>
                <a:cs typeface="Book Antiqua" pitchFamily="18" charset="0"/>
              </a:rPr>
              <a:t>  (to the 1</a:t>
            </a:r>
            <a:r>
              <a:rPr lang="en-GB" altLang="en-US" sz="1400" baseline="30000" dirty="0">
                <a:latin typeface="Book Antiqua" pitchFamily="18" charset="0"/>
                <a:ea typeface="Book Antiqua" pitchFamily="18" charset="0"/>
                <a:cs typeface="Book Antiqua" pitchFamily="18" charset="0"/>
              </a:rPr>
              <a:t>st</a:t>
            </a:r>
            <a:r>
              <a:rPr lang="en-GB" altLang="en-US" sz="1400" dirty="0">
                <a:latin typeface="Book Antiqua" pitchFamily="18" charset="0"/>
                <a:ea typeface="Book Antiqua" pitchFamily="18" charset="0"/>
                <a:cs typeface="Book Antiqua" pitchFamily="18" charset="0"/>
              </a:rPr>
              <a:t> tracheal cartilage)</a:t>
            </a:r>
            <a:endParaRPr lang="sr-Latn-CS" altLang="en-US" sz="1400" dirty="0"/>
          </a:p>
        </p:txBody>
      </p:sp>
      <p:sp>
        <p:nvSpPr>
          <p:cNvPr id="18435" name="Title 1"/>
          <p:cNvSpPr txBox="1">
            <a:spLocks noChangeArrowheads="1"/>
          </p:cNvSpPr>
          <p:nvPr/>
        </p:nvSpPr>
        <p:spPr bwMode="auto">
          <a:xfrm>
            <a:off x="539552" y="0"/>
            <a:ext cx="8250113" cy="652463"/>
          </a:xfrm>
          <a:prstGeom prst="rect">
            <a:avLst/>
          </a:prstGeom>
          <a:noFill/>
          <a:ln w="9525">
            <a:noFill/>
            <a:miter lim="800000"/>
            <a:headEnd/>
            <a:tailEnd/>
          </a:ln>
        </p:spPr>
        <p:txBody>
          <a:bodyPr/>
          <a:lstStyle/>
          <a:p>
            <a:pPr algn="ctr"/>
            <a:r>
              <a:rPr lang="en-GB" altLang="en-US" sz="3500" dirty="0">
                <a:solidFill>
                  <a:schemeClr val="tx2"/>
                </a:solidFill>
                <a:latin typeface="Constantia" pitchFamily="18" charset="0"/>
              </a:rPr>
              <a:t>Internal cavity of larynx (</a:t>
            </a:r>
            <a:r>
              <a:rPr lang="sr-Latn-CS" altLang="en-US" sz="3500" dirty="0">
                <a:solidFill>
                  <a:schemeClr val="tx2"/>
                </a:solidFill>
                <a:latin typeface="Constantia" pitchFamily="18" charset="0"/>
              </a:rPr>
              <a:t>Cav</a:t>
            </a:r>
            <a:r>
              <a:rPr lang="en-GB" altLang="en-US" sz="3500" dirty="0" err="1">
                <a:solidFill>
                  <a:schemeClr val="tx2"/>
                </a:solidFill>
                <a:latin typeface="Constantia" pitchFamily="18" charset="0"/>
              </a:rPr>
              <a:t>itas</a:t>
            </a:r>
            <a:r>
              <a:rPr lang="sr-Latn-CS" altLang="en-US" sz="3500" dirty="0">
                <a:solidFill>
                  <a:schemeClr val="tx2"/>
                </a:solidFill>
                <a:latin typeface="Constantia" pitchFamily="18" charset="0"/>
              </a:rPr>
              <a:t> laryng</a:t>
            </a:r>
            <a:r>
              <a:rPr lang="en-GB" altLang="en-US" sz="3500" dirty="0" err="1">
                <a:solidFill>
                  <a:schemeClr val="tx2"/>
                </a:solidFill>
                <a:latin typeface="Constantia" pitchFamily="18" charset="0"/>
              </a:rPr>
              <a:t>i</a:t>
            </a:r>
            <a:r>
              <a:rPr lang="sr-Latn-CS" altLang="en-US" sz="3500" dirty="0">
                <a:solidFill>
                  <a:schemeClr val="tx2"/>
                </a:solidFill>
                <a:latin typeface="Constantia" pitchFamily="18" charset="0"/>
              </a:rPr>
              <a:t>s</a:t>
            </a:r>
            <a:r>
              <a:rPr lang="en-GB" altLang="en-US" sz="3500" dirty="0">
                <a:solidFill>
                  <a:schemeClr val="tx2"/>
                </a:solidFill>
                <a:latin typeface="Constantia" pitchFamily="18" charset="0"/>
              </a:rPr>
              <a:t>)</a:t>
            </a:r>
            <a:endParaRPr lang="sr-Latn-CS" altLang="en-US" sz="3500" dirty="0">
              <a:solidFill>
                <a:schemeClr val="tx2"/>
              </a:solidFill>
              <a:latin typeface="Constantia" pitchFamily="18" charset="0"/>
            </a:endParaRPr>
          </a:p>
        </p:txBody>
      </p:sp>
      <p:pic>
        <p:nvPicPr>
          <p:cNvPr id="18436" name="Picture 145"/>
          <p:cNvPicPr>
            <a:picLocks noChangeAspect="1" noChangeArrowheads="1"/>
          </p:cNvPicPr>
          <p:nvPr/>
        </p:nvPicPr>
        <p:blipFill>
          <a:blip r:embed="rId2" cstate="print"/>
          <a:srcRect l="53690" t="23808" r="22289" b="18066"/>
          <a:stretch>
            <a:fillRect/>
          </a:stretch>
        </p:blipFill>
        <p:spPr bwMode="auto">
          <a:xfrm>
            <a:off x="6200134" y="1628800"/>
            <a:ext cx="2930525" cy="4429125"/>
          </a:xfrm>
          <a:prstGeom prst="rect">
            <a:avLst/>
          </a:prstGeom>
          <a:noFill/>
          <a:ln w="9525">
            <a:noFill/>
            <a:miter lim="800000"/>
            <a:headEnd/>
            <a:tailEnd/>
          </a:ln>
        </p:spPr>
      </p:pic>
      <p:sp>
        <p:nvSpPr>
          <p:cNvPr id="18437" name="Oval 4"/>
          <p:cNvSpPr>
            <a:spLocks noChangeArrowheads="1"/>
          </p:cNvSpPr>
          <p:nvPr/>
        </p:nvSpPr>
        <p:spPr bwMode="auto">
          <a:xfrm>
            <a:off x="6907212" y="2356942"/>
            <a:ext cx="1143000" cy="1071562"/>
          </a:xfrm>
          <a:prstGeom prst="ellipse">
            <a:avLst/>
          </a:prstGeom>
          <a:noFill/>
          <a:ln w="25400" cmpd="sng">
            <a:solidFill>
              <a:srgbClr val="085091"/>
            </a:solidFill>
            <a:round/>
            <a:headEnd/>
            <a:tailEnd/>
          </a:ln>
        </p:spPr>
        <p:txBody>
          <a:bodyPr anchor="ctr"/>
          <a:lstStyle/>
          <a:p>
            <a:pPr algn="ctr"/>
            <a:endParaRPr lang="sr-Latn-CS" altLang="en-US">
              <a:solidFill>
                <a:srgbClr val="FFFFFF"/>
              </a:solidFill>
              <a:latin typeface="Constantia" pitchFamily="18" charset="0"/>
            </a:endParaRPr>
          </a:p>
        </p:txBody>
      </p:sp>
      <p:sp>
        <p:nvSpPr>
          <p:cNvPr id="18438" name="TextBox 5"/>
          <p:cNvSpPr txBox="1">
            <a:spLocks noChangeArrowheads="1"/>
          </p:cNvSpPr>
          <p:nvPr/>
        </p:nvSpPr>
        <p:spPr bwMode="auto">
          <a:xfrm>
            <a:off x="6084168" y="6065349"/>
            <a:ext cx="2919645" cy="276999"/>
          </a:xfrm>
          <a:prstGeom prst="rect">
            <a:avLst/>
          </a:prstGeom>
          <a:noFill/>
          <a:ln w="9525">
            <a:noFill/>
            <a:miter lim="800000"/>
            <a:headEnd/>
            <a:tailEnd/>
          </a:ln>
        </p:spPr>
        <p:txBody>
          <a:bodyPr wrap="none">
            <a:spAutoFit/>
          </a:bodyPr>
          <a:lstStyle/>
          <a:p>
            <a:r>
              <a:rPr lang="en-US" altLang="en-US" sz="1200" b="1" dirty="0">
                <a:latin typeface="Constantia" pitchFamily="18" charset="0"/>
              </a:rPr>
              <a:t>Frontal section of larynx and trachea</a:t>
            </a:r>
            <a:endParaRPr lang="sr-Latn-CS" altLang="en-US" sz="1200" b="1" dirty="0">
              <a:latin typeface="Constantia" pitchFamily="18" charset="0"/>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body" idx="4294967295"/>
          </p:nvPr>
        </p:nvSpPr>
        <p:spPr>
          <a:xfrm>
            <a:off x="0" y="1138950"/>
            <a:ext cx="6661150" cy="5974605"/>
          </a:xfrm>
        </p:spPr>
        <p:txBody>
          <a:bodyPr/>
          <a:lstStyle/>
          <a:p>
            <a:pPr>
              <a:buFontTx/>
              <a:buNone/>
            </a:pPr>
            <a:endParaRPr lang="sr-Latn-CS" altLang="en-US" sz="1800" dirty="0">
              <a:latin typeface="Book Antiqua" pitchFamily="18" charset="0"/>
              <a:ea typeface="Book Antiqua" pitchFamily="18" charset="0"/>
              <a:cs typeface="Book Antiqua" pitchFamily="18" charset="0"/>
            </a:endParaRPr>
          </a:p>
          <a:p>
            <a:pPr>
              <a:lnSpc>
                <a:spcPct val="110000"/>
              </a:lnSpc>
              <a:buFontTx/>
              <a:buNone/>
            </a:pPr>
            <a:r>
              <a:rPr lang="sr-Latn-CS" altLang="en-US" sz="1800" dirty="0">
                <a:latin typeface="Book Antiqua" pitchFamily="18" charset="0"/>
                <a:ea typeface="Book Antiqua" pitchFamily="18" charset="0"/>
                <a:cs typeface="Book Antiqua" pitchFamily="18" charset="0"/>
              </a:rPr>
              <a:t>-</a:t>
            </a:r>
            <a:r>
              <a:rPr lang="en-GB" altLang="en-US" sz="1800" b="1" dirty="0">
                <a:latin typeface="Book Antiqua" pitchFamily="18" charset="0"/>
                <a:ea typeface="Book Antiqua" pitchFamily="18" charset="0"/>
                <a:cs typeface="Book Antiqua" pitchFamily="18" charset="0"/>
              </a:rPr>
              <a:t>VOCAL FOLD</a:t>
            </a:r>
            <a:r>
              <a:rPr lang="sr-Latn-CS" altLang="en-US" sz="1800" b="1" dirty="0">
                <a:latin typeface="Book Antiqua" pitchFamily="18" charset="0"/>
                <a:ea typeface="Book Antiqua" pitchFamily="18" charset="0"/>
                <a:cs typeface="Book Antiqua" pitchFamily="18" charset="0"/>
              </a:rPr>
              <a:t>: (</a:t>
            </a:r>
            <a:r>
              <a:rPr lang="en-GB" altLang="en-US" sz="1800" b="1" dirty="0">
                <a:latin typeface="Book Antiqua" pitchFamily="18" charset="0"/>
                <a:ea typeface="Book Antiqua" pitchFamily="18" charset="0"/>
                <a:cs typeface="Book Antiqua" pitchFamily="18" charset="0"/>
              </a:rPr>
              <a:t>TRUE VOCAL CORD</a:t>
            </a:r>
            <a:r>
              <a:rPr lang="sr-Latn-CS" altLang="en-US" sz="1800" b="1" dirty="0">
                <a:latin typeface="Book Antiqua" pitchFamily="18" charset="0"/>
                <a:ea typeface="Book Antiqua" pitchFamily="18" charset="0"/>
                <a:cs typeface="Book Antiqua" pitchFamily="18" charset="0"/>
              </a:rPr>
              <a:t>)</a:t>
            </a:r>
          </a:p>
          <a:p>
            <a:pPr>
              <a:lnSpc>
                <a:spcPct val="110000"/>
              </a:lnSpc>
              <a:spcAft>
                <a:spcPts val="600"/>
              </a:spcAft>
              <a:buFontTx/>
              <a:buNone/>
            </a:pPr>
            <a:r>
              <a:rPr lang="sr-Latn-C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paired laryngeal fold, made of vocal process (part of</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arytenoid cartilage), vocal muscle and vocal ligament (both</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connect thyroid and arytenoid cartilage) </a:t>
            </a: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and laryngeal</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mucosa that covers all above mentioned structures</a:t>
            </a:r>
            <a:endParaRPr lang="sr-Latn-CS" altLang="en-US" sz="1800" dirty="0">
              <a:latin typeface="Book Antiqua" pitchFamily="18" charset="0"/>
              <a:ea typeface="Book Antiqua" pitchFamily="18" charset="0"/>
              <a:cs typeface="Book Antiqua" pitchFamily="18" charset="0"/>
            </a:endParaRPr>
          </a:p>
          <a:p>
            <a:pPr>
              <a:lnSpc>
                <a:spcPct val="110000"/>
              </a:lnSpc>
              <a:spcAft>
                <a:spcPts val="600"/>
              </a:spcAft>
              <a:buFontTx/>
              <a:buNone/>
            </a:pPr>
            <a:r>
              <a:rPr lang="sr-Latn-C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T</a:t>
            </a:r>
            <a:r>
              <a:rPr lang="en-GB" sz="1800" dirty="0">
                <a:latin typeface="Book Antiqua" panose="02040602050305030304" pitchFamily="18" charset="0"/>
              </a:rPr>
              <a:t>he opening (space) between two true vocal cords is</a:t>
            </a:r>
            <a:br>
              <a:rPr lang="en-GB" sz="1800" dirty="0">
                <a:latin typeface="Book Antiqua" panose="02040602050305030304" pitchFamily="18" charset="0"/>
              </a:rPr>
            </a:br>
            <a:r>
              <a:rPr lang="en-GB" sz="1800" dirty="0">
                <a:latin typeface="Book Antiqua" panose="02040602050305030304" pitchFamily="18" charset="0"/>
              </a:rPr>
              <a:t>  known as </a:t>
            </a:r>
            <a:r>
              <a:rPr lang="en-GB" sz="1800" dirty="0" err="1">
                <a:latin typeface="Book Antiqua" panose="02040602050305030304" pitchFamily="18" charset="0"/>
              </a:rPr>
              <a:t>rima</a:t>
            </a:r>
            <a:r>
              <a:rPr lang="en-GB" sz="1800" dirty="0">
                <a:latin typeface="Book Antiqua" panose="02040602050305030304" pitchFamily="18" charset="0"/>
              </a:rPr>
              <a:t> </a:t>
            </a:r>
            <a:r>
              <a:rPr lang="en-GB" sz="1800" dirty="0" err="1">
                <a:latin typeface="Book Antiqua" panose="02040602050305030304" pitchFamily="18" charset="0"/>
              </a:rPr>
              <a:t>glottidis</a:t>
            </a:r>
            <a:r>
              <a:rPr lang="en-GB" sz="1800" dirty="0">
                <a:latin typeface="Book Antiqua" panose="02040602050305030304" pitchFamily="18" charset="0"/>
              </a:rPr>
              <a:t>, the size of which is altered by the</a:t>
            </a:r>
            <a:br>
              <a:rPr lang="en-GB" sz="1800" dirty="0">
                <a:latin typeface="Book Antiqua" panose="02040602050305030304" pitchFamily="18" charset="0"/>
              </a:rPr>
            </a:br>
            <a:r>
              <a:rPr lang="en-GB" sz="1800" dirty="0">
                <a:latin typeface="Book Antiqua" panose="02040602050305030304" pitchFamily="18" charset="0"/>
              </a:rPr>
              <a:t>  muscles of phonation and laryngeal muscle of respiration;</a:t>
            </a:r>
            <a:br>
              <a:rPr lang="en-GB" sz="1800" dirty="0">
                <a:latin typeface="Book Antiqua" panose="02040602050305030304" pitchFamily="18" charset="0"/>
              </a:rPr>
            </a:br>
            <a:r>
              <a:rPr lang="en-GB" sz="1800" dirty="0">
                <a:latin typeface="Book Antiqua" panose="02040602050305030304" pitchFamily="18" charset="0"/>
              </a:rPr>
              <a:t>  it is the communication between glottis and </a:t>
            </a:r>
            <a:r>
              <a:rPr lang="en-GB" sz="1800" dirty="0" err="1">
                <a:latin typeface="Book Antiqua" panose="02040602050305030304" pitchFamily="18" charset="0"/>
              </a:rPr>
              <a:t>subglottis</a:t>
            </a:r>
            <a:endParaRPr lang="en-GB" sz="1800" dirty="0">
              <a:latin typeface="Book Antiqua" panose="02040602050305030304" pitchFamily="18" charset="0"/>
            </a:endParaRPr>
          </a:p>
          <a:p>
            <a:pPr>
              <a:lnSpc>
                <a:spcPct val="110000"/>
              </a:lnSpc>
              <a:spcAft>
                <a:spcPts val="600"/>
              </a:spcAft>
              <a:buFontTx/>
              <a:buNone/>
            </a:pP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a:t>
            </a:r>
            <a:r>
              <a:rPr lang="en-GB" sz="1800" dirty="0">
                <a:latin typeface="Book Antiqua" panose="02040602050305030304" pitchFamily="18" charset="0"/>
              </a:rPr>
              <a:t>influenced by muscular action</a:t>
            </a:r>
            <a:r>
              <a:rPr lang="sr-Latn-CS" altLang="en-US" sz="1800" dirty="0">
                <a:latin typeface="Book Antiqua" pitchFamily="18" charset="0"/>
                <a:ea typeface="Book Antiqua" pitchFamily="18" charset="0"/>
                <a:cs typeface="Book Antiqua" pitchFamily="18" charset="0"/>
              </a:rPr>
              <a:t>,</a:t>
            </a:r>
            <a:r>
              <a:rPr lang="en-GB" altLang="en-US" sz="1800" dirty="0">
                <a:latin typeface="Book Antiqua" pitchFamily="18" charset="0"/>
                <a:ea typeface="Book Antiqua" pitchFamily="18" charset="0"/>
                <a:cs typeface="Book Antiqua" pitchFamily="18" charset="0"/>
              </a:rPr>
              <a:t> and the movements of</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cricothyroid and </a:t>
            </a:r>
            <a:r>
              <a:rPr lang="en-GB" altLang="en-US" sz="1800" dirty="0" err="1">
                <a:latin typeface="Book Antiqua" pitchFamily="18" charset="0"/>
                <a:ea typeface="Book Antiqua" pitchFamily="18" charset="0"/>
                <a:cs typeface="Book Antiqua" pitchFamily="18" charset="0"/>
              </a:rPr>
              <a:t>cricoarytenoid</a:t>
            </a:r>
            <a:r>
              <a:rPr lang="en-GB" altLang="en-US" sz="1800" dirty="0">
                <a:latin typeface="Book Antiqua" pitchFamily="18" charset="0"/>
                <a:ea typeface="Book Antiqua" pitchFamily="18" charset="0"/>
                <a:cs typeface="Book Antiqua" pitchFamily="18" charset="0"/>
              </a:rPr>
              <a:t> joint, </a:t>
            </a:r>
            <a:r>
              <a:rPr lang="en-GB" altLang="en-US" sz="1800" dirty="0" err="1">
                <a:latin typeface="Book Antiqua" pitchFamily="18" charset="0"/>
                <a:ea typeface="Book Antiqua" pitchFamily="18" charset="0"/>
                <a:cs typeface="Book Antiqua" pitchFamily="18" charset="0"/>
              </a:rPr>
              <a:t>rima</a:t>
            </a:r>
            <a:r>
              <a:rPr lang="en-GB" altLang="en-US" sz="1800" dirty="0">
                <a:latin typeface="Book Antiqua" pitchFamily="18" charset="0"/>
                <a:ea typeface="Book Antiqua" pitchFamily="18" charset="0"/>
                <a:cs typeface="Book Antiqua" pitchFamily="18" charset="0"/>
              </a:rPr>
              <a:t> </a:t>
            </a:r>
            <a:r>
              <a:rPr lang="en-GB" altLang="en-US" sz="1800" dirty="0" err="1">
                <a:latin typeface="Book Antiqua" pitchFamily="18" charset="0"/>
                <a:ea typeface="Book Antiqua" pitchFamily="18" charset="0"/>
                <a:cs typeface="Book Antiqua" pitchFamily="18" charset="0"/>
              </a:rPr>
              <a:t>glottidis</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narrows during phonation and widens during breathing</a:t>
            </a:r>
            <a:r>
              <a:rPr lang="sr-Latn-CS" altLang="en-US" sz="1800" dirty="0">
                <a:latin typeface="Book Antiqua" pitchFamily="18" charset="0"/>
                <a:ea typeface="Book Antiqua" pitchFamily="18" charset="0"/>
                <a:cs typeface="Book Antiqua" pitchFamily="18" charset="0"/>
              </a:rPr>
              <a:t>.</a:t>
            </a:r>
          </a:p>
          <a:p>
            <a:pPr>
              <a:lnSpc>
                <a:spcPct val="110000"/>
              </a:lnSpc>
              <a:spcAft>
                <a:spcPts val="600"/>
              </a:spcAft>
              <a:buFontTx/>
              <a:buNone/>
            </a:pPr>
            <a:r>
              <a:rPr lang="sr-Latn-CS" altLang="en-US" sz="1800" dirty="0">
                <a:latin typeface="Book Antiqua" pitchFamily="18" charset="0"/>
                <a:ea typeface="Book Antiqua" pitchFamily="18" charset="0"/>
                <a:cs typeface="Book Antiqua" pitchFamily="18" charset="0"/>
              </a:rPr>
              <a:t>    - GLOTTIS (</a:t>
            </a:r>
            <a:r>
              <a:rPr lang="en-GB" altLang="en-US" sz="1800" dirty="0">
                <a:latin typeface="Book Antiqua" pitchFamily="18" charset="0"/>
                <a:ea typeface="Book Antiqua" pitchFamily="18" charset="0"/>
                <a:cs typeface="Book Antiqua" pitchFamily="18" charset="0"/>
              </a:rPr>
              <a:t>organ of phonation</a:t>
            </a: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is made of both true vocal cords and </a:t>
            </a:r>
            <a:r>
              <a:rPr lang="en-GB" altLang="en-US" sz="1800" dirty="0" err="1">
                <a:latin typeface="Book Antiqua" pitchFamily="18" charset="0"/>
                <a:ea typeface="Book Antiqua" pitchFamily="18" charset="0"/>
                <a:cs typeface="Book Antiqua" pitchFamily="18" charset="0"/>
              </a:rPr>
              <a:t>rima</a:t>
            </a:r>
            <a:r>
              <a:rPr lang="en-GB" altLang="en-US" sz="1800" dirty="0">
                <a:latin typeface="Book Antiqua" pitchFamily="18" charset="0"/>
                <a:ea typeface="Book Antiqua" pitchFamily="18" charset="0"/>
                <a:cs typeface="Book Antiqua" pitchFamily="18" charset="0"/>
              </a:rPr>
              <a:t> </a:t>
            </a:r>
            <a:r>
              <a:rPr lang="en-GB" altLang="en-US" sz="1800" dirty="0" err="1">
                <a:latin typeface="Book Antiqua" pitchFamily="18" charset="0"/>
                <a:ea typeface="Book Antiqua" pitchFamily="18" charset="0"/>
                <a:cs typeface="Book Antiqua" pitchFamily="18" charset="0"/>
              </a:rPr>
              <a:t>glottidis</a:t>
            </a:r>
            <a:r>
              <a:rPr lang="en-GB" altLang="en-US" sz="1800" dirty="0">
                <a:latin typeface="Book Antiqua" pitchFamily="18" charset="0"/>
                <a:ea typeface="Book Antiqua" pitchFamily="18" charset="0"/>
                <a:cs typeface="Book Antiqua" pitchFamily="18" charset="0"/>
              </a:rPr>
              <a:t> (space between them)</a:t>
            </a:r>
            <a:r>
              <a:rPr lang="sr-Latn-CS" altLang="en-US" sz="1800" dirty="0">
                <a:latin typeface="Book Antiqua" pitchFamily="18" charset="0"/>
                <a:ea typeface="Book Antiqua" pitchFamily="18" charset="0"/>
                <a:cs typeface="Book Antiqua" pitchFamily="18" charset="0"/>
              </a:rPr>
              <a:t>.</a:t>
            </a:r>
          </a:p>
          <a:p>
            <a:pPr>
              <a:lnSpc>
                <a:spcPct val="110000"/>
              </a:lnSpc>
              <a:spcAft>
                <a:spcPts val="600"/>
              </a:spcAft>
              <a:buFontTx/>
              <a:buNone/>
            </a:pPr>
            <a:r>
              <a:rPr lang="sr-Latn-CS" altLang="en-US" sz="1600" dirty="0">
                <a:latin typeface="Book Antiqua" pitchFamily="18" charset="0"/>
                <a:ea typeface="Book Antiqua" pitchFamily="18" charset="0"/>
                <a:cs typeface="Book Antiqua" pitchFamily="18" charset="0"/>
              </a:rPr>
              <a:t>  </a:t>
            </a:r>
          </a:p>
        </p:txBody>
      </p:sp>
      <p:sp>
        <p:nvSpPr>
          <p:cNvPr id="19459" name="Title 1"/>
          <p:cNvSpPr txBox="1">
            <a:spLocks noChangeArrowheads="1"/>
          </p:cNvSpPr>
          <p:nvPr/>
        </p:nvSpPr>
        <p:spPr bwMode="auto">
          <a:xfrm>
            <a:off x="714375" y="0"/>
            <a:ext cx="7215188" cy="1124744"/>
          </a:xfrm>
          <a:prstGeom prst="rect">
            <a:avLst/>
          </a:prstGeom>
          <a:noFill/>
          <a:ln w="9525">
            <a:noFill/>
            <a:miter lim="800000"/>
            <a:headEnd/>
            <a:tailEnd/>
          </a:ln>
        </p:spPr>
        <p:txBody>
          <a:bodyPr/>
          <a:lstStyle/>
          <a:p>
            <a:pPr algn="ctr"/>
            <a:r>
              <a:rPr lang="en-GB" altLang="en-US" sz="3500" dirty="0">
                <a:solidFill>
                  <a:schemeClr val="tx2"/>
                </a:solidFill>
                <a:latin typeface="Constantia" pitchFamily="18" charset="0"/>
              </a:rPr>
              <a:t>Internal cavity of larynx </a:t>
            </a:r>
            <a:br>
              <a:rPr lang="en-GB" altLang="en-US" sz="3500" dirty="0">
                <a:solidFill>
                  <a:schemeClr val="tx2"/>
                </a:solidFill>
                <a:latin typeface="Constantia" pitchFamily="18" charset="0"/>
              </a:rPr>
            </a:br>
            <a:r>
              <a:rPr lang="en-GB" altLang="en-US" sz="3500" dirty="0">
                <a:solidFill>
                  <a:schemeClr val="tx2"/>
                </a:solidFill>
                <a:latin typeface="Constantia" pitchFamily="18" charset="0"/>
              </a:rPr>
              <a:t>(</a:t>
            </a:r>
            <a:r>
              <a:rPr lang="sr-Latn-CS" altLang="en-US" sz="3500" dirty="0">
                <a:solidFill>
                  <a:schemeClr val="tx2"/>
                </a:solidFill>
                <a:latin typeface="Constantia" pitchFamily="18" charset="0"/>
              </a:rPr>
              <a:t>Cav</a:t>
            </a:r>
            <a:r>
              <a:rPr lang="en-GB" altLang="en-US" sz="3500" dirty="0" err="1">
                <a:solidFill>
                  <a:schemeClr val="tx2"/>
                </a:solidFill>
                <a:latin typeface="Constantia" pitchFamily="18" charset="0"/>
              </a:rPr>
              <a:t>itas</a:t>
            </a:r>
            <a:r>
              <a:rPr lang="sr-Latn-CS" altLang="en-US" sz="3500" dirty="0">
                <a:solidFill>
                  <a:schemeClr val="tx2"/>
                </a:solidFill>
                <a:latin typeface="Constantia" pitchFamily="18" charset="0"/>
              </a:rPr>
              <a:t> laryng</a:t>
            </a:r>
            <a:r>
              <a:rPr lang="en-GB" altLang="en-US" sz="3500" dirty="0" err="1">
                <a:solidFill>
                  <a:schemeClr val="tx2"/>
                </a:solidFill>
                <a:latin typeface="Constantia" pitchFamily="18" charset="0"/>
              </a:rPr>
              <a:t>i</a:t>
            </a:r>
            <a:r>
              <a:rPr lang="sr-Latn-CS" altLang="en-US" sz="3500" dirty="0">
                <a:solidFill>
                  <a:schemeClr val="tx2"/>
                </a:solidFill>
                <a:latin typeface="Constantia" pitchFamily="18" charset="0"/>
              </a:rPr>
              <a:t>s</a:t>
            </a:r>
            <a:r>
              <a:rPr lang="en-GB" altLang="en-US" sz="3500" dirty="0">
                <a:solidFill>
                  <a:schemeClr val="tx2"/>
                </a:solidFill>
                <a:latin typeface="Constantia" pitchFamily="18" charset="0"/>
              </a:rPr>
              <a:t>)</a:t>
            </a:r>
            <a:endParaRPr lang="sr-Latn-CS" altLang="en-US" sz="3500" dirty="0">
              <a:solidFill>
                <a:schemeClr val="tx2"/>
              </a:solidFill>
              <a:latin typeface="Constantia" pitchFamily="18" charset="0"/>
            </a:endParaRPr>
          </a:p>
        </p:txBody>
      </p:sp>
      <p:pic>
        <p:nvPicPr>
          <p:cNvPr id="19460" name="Picture 145"/>
          <p:cNvPicPr>
            <a:picLocks noChangeAspect="1" noChangeArrowheads="1"/>
          </p:cNvPicPr>
          <p:nvPr/>
        </p:nvPicPr>
        <p:blipFill>
          <a:blip r:embed="rId2" cstate="print"/>
          <a:srcRect l="24834" t="23808" r="50262" b="17598"/>
          <a:stretch>
            <a:fillRect/>
          </a:stretch>
        </p:blipFill>
        <p:spPr bwMode="auto">
          <a:xfrm>
            <a:off x="6715125" y="0"/>
            <a:ext cx="2428875" cy="3571875"/>
          </a:xfrm>
          <a:prstGeom prst="rect">
            <a:avLst/>
          </a:prstGeom>
          <a:noFill/>
          <a:ln w="9525">
            <a:noFill/>
            <a:miter lim="800000"/>
            <a:headEnd/>
            <a:tailEnd/>
          </a:ln>
        </p:spPr>
      </p:pic>
      <p:pic>
        <p:nvPicPr>
          <p:cNvPr id="19461" name="Picture 142"/>
          <p:cNvPicPr>
            <a:picLocks noChangeAspect="1" noChangeArrowheads="1"/>
          </p:cNvPicPr>
          <p:nvPr/>
        </p:nvPicPr>
        <p:blipFill>
          <a:blip r:embed="rId3" cstate="print"/>
          <a:srcRect l="53394" t="29761" r="23013" b="26880"/>
          <a:stretch>
            <a:fillRect/>
          </a:stretch>
        </p:blipFill>
        <p:spPr bwMode="auto">
          <a:xfrm>
            <a:off x="6842125" y="3857625"/>
            <a:ext cx="2301875" cy="2643188"/>
          </a:xfrm>
          <a:prstGeom prst="rect">
            <a:avLst/>
          </a:prstGeom>
          <a:noFill/>
          <a:ln w="9525">
            <a:noFill/>
            <a:miter lim="800000"/>
            <a:headEnd/>
            <a:tailEnd/>
          </a:ln>
        </p:spPr>
      </p:pic>
      <p:sp>
        <p:nvSpPr>
          <p:cNvPr id="19462" name="TextBox 5"/>
          <p:cNvSpPr txBox="1">
            <a:spLocks noChangeArrowheads="1"/>
          </p:cNvSpPr>
          <p:nvPr/>
        </p:nvSpPr>
        <p:spPr bwMode="auto">
          <a:xfrm>
            <a:off x="6615113" y="3571875"/>
            <a:ext cx="1970732" cy="276999"/>
          </a:xfrm>
          <a:prstGeom prst="rect">
            <a:avLst/>
          </a:prstGeom>
          <a:noFill/>
          <a:ln w="9525">
            <a:noFill/>
            <a:miter lim="800000"/>
            <a:headEnd/>
            <a:tailEnd/>
          </a:ln>
        </p:spPr>
        <p:txBody>
          <a:bodyPr wrap="none">
            <a:spAutoFit/>
          </a:bodyPr>
          <a:lstStyle/>
          <a:p>
            <a:r>
              <a:rPr lang="en-US" altLang="en-US" sz="1200" b="1" dirty="0">
                <a:latin typeface="Constantia" pitchFamily="18" charset="0"/>
              </a:rPr>
              <a:t>Sagittal section of </a:t>
            </a:r>
            <a:r>
              <a:rPr lang="en-US" altLang="en-US" sz="1200" b="1" dirty="0" err="1">
                <a:latin typeface="Constantia" pitchFamily="18" charset="0"/>
              </a:rPr>
              <a:t>larznx</a:t>
            </a:r>
            <a:endParaRPr lang="sr-Latn-CS" altLang="en-US" sz="1200" b="1" dirty="0">
              <a:latin typeface="Constantia" pitchFamily="18" charset="0"/>
            </a:endParaRPr>
          </a:p>
        </p:txBody>
      </p:sp>
      <p:sp>
        <p:nvSpPr>
          <p:cNvPr id="19463" name="TextBox 6"/>
          <p:cNvSpPr txBox="1">
            <a:spLocks noChangeArrowheads="1"/>
          </p:cNvSpPr>
          <p:nvPr/>
        </p:nvSpPr>
        <p:spPr bwMode="auto">
          <a:xfrm>
            <a:off x="7072313" y="6581775"/>
            <a:ext cx="1190625" cy="276225"/>
          </a:xfrm>
          <a:prstGeom prst="rect">
            <a:avLst/>
          </a:prstGeom>
          <a:noFill/>
          <a:ln w="9525">
            <a:noFill/>
            <a:miter lim="800000"/>
            <a:headEnd/>
            <a:tailEnd/>
          </a:ln>
        </p:spPr>
        <p:txBody>
          <a:bodyPr wrap="none">
            <a:spAutoFit/>
          </a:bodyPr>
          <a:lstStyle/>
          <a:p>
            <a:r>
              <a:rPr lang="sr-Latn-CS" altLang="en-US" sz="1200" b="1">
                <a:latin typeface="Constantia" pitchFamily="18" charset="0"/>
              </a:rPr>
              <a:t>Glottis in vivo</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3"/>
          <p:cNvPicPr>
            <a:picLocks noChangeAspect="1" noChangeArrowheads="1"/>
          </p:cNvPicPr>
          <p:nvPr/>
        </p:nvPicPr>
        <p:blipFill>
          <a:blip r:embed="rId2" cstate="print"/>
          <a:srcRect l="16920" t="35870" r="43849" b="18581"/>
          <a:stretch>
            <a:fillRect/>
          </a:stretch>
        </p:blipFill>
        <p:spPr bwMode="auto">
          <a:xfrm>
            <a:off x="1569298" y="2857461"/>
            <a:ext cx="5360640" cy="3888813"/>
          </a:xfrm>
          <a:prstGeom prst="rect">
            <a:avLst/>
          </a:prstGeom>
          <a:noFill/>
          <a:ln w="9525" cap="flat" cmpd="sng">
            <a:noFill/>
            <a:bevel/>
            <a:headEnd/>
            <a:tailEnd/>
          </a:ln>
          <a:effectLst/>
        </p:spPr>
      </p:pic>
      <p:sp>
        <p:nvSpPr>
          <p:cNvPr id="20483" name="Rectangle 2"/>
          <p:cNvSpPr>
            <a:spLocks noGrp="1" noChangeArrowheads="1"/>
          </p:cNvSpPr>
          <p:nvPr>
            <p:ph type="body" idx="4294967295"/>
          </p:nvPr>
        </p:nvSpPr>
        <p:spPr>
          <a:xfrm>
            <a:off x="179512" y="980728"/>
            <a:ext cx="8820150" cy="5183187"/>
          </a:xfrm>
        </p:spPr>
        <p:txBody>
          <a:bodyPr/>
          <a:lstStyle/>
          <a:p>
            <a:pPr>
              <a:buFontTx/>
              <a:buNone/>
            </a:pPr>
            <a:r>
              <a:rPr lang="sr-Latn-CS" altLang="en-US" sz="1800" dirty="0">
                <a:latin typeface="Book Antiqua" pitchFamily="18" charset="0"/>
                <a:ea typeface="Book Antiqua" pitchFamily="18" charset="0"/>
                <a:cs typeface="Book Antiqua" pitchFamily="18" charset="0"/>
              </a:rPr>
              <a:t>-</a:t>
            </a:r>
            <a:r>
              <a:rPr lang="en-US" altLang="en-US" sz="1800" dirty="0">
                <a:latin typeface="Book Antiqua" pitchFamily="18" charset="0"/>
                <a:ea typeface="Book Antiqua" pitchFamily="18" charset="0"/>
                <a:cs typeface="Book Antiqua" pitchFamily="18" charset="0"/>
              </a:rPr>
              <a:t> pipe-shaped</a:t>
            </a:r>
          </a:p>
          <a:p>
            <a:pPr>
              <a:buFontTx/>
              <a:buNone/>
            </a:pPr>
            <a:r>
              <a:rPr lang="en-US" altLang="en-US" sz="1800" dirty="0">
                <a:latin typeface="Book Antiqua" pitchFamily="18" charset="0"/>
                <a:ea typeface="Book Antiqua" pitchFamily="18" charset="0"/>
                <a:cs typeface="Book Antiqua" pitchFamily="18" charset="0"/>
              </a:rPr>
              <a:t>- part of lower airways</a:t>
            </a:r>
          </a:p>
          <a:p>
            <a:pPr>
              <a:buFontTx/>
              <a:buNone/>
            </a:pPr>
            <a:r>
              <a:rPr lang="en-US" altLang="en-US" sz="1800" b="1" dirty="0">
                <a:latin typeface="Book Antiqua" pitchFamily="18" charset="0"/>
                <a:ea typeface="Book Antiqua" pitchFamily="18" charset="0"/>
                <a:cs typeface="Book Antiqua" pitchFamily="18" charset="0"/>
              </a:rPr>
              <a:t>- </a:t>
            </a:r>
            <a:r>
              <a:rPr lang="en-GB" sz="1800" dirty="0">
                <a:latin typeface="Book Antiqua" panose="02040602050305030304" pitchFamily="18" charset="0"/>
              </a:rPr>
              <a:t>It arises at the lower border of </a:t>
            </a:r>
            <a:r>
              <a:rPr lang="en-GB" sz="1800" b="1" dirty="0">
                <a:latin typeface="Book Antiqua" panose="02040602050305030304" pitchFamily="18" charset="0"/>
              </a:rPr>
              <a:t>cricoid cartilage of larynx</a:t>
            </a:r>
            <a:r>
              <a:rPr lang="en-GB" sz="1800" dirty="0">
                <a:latin typeface="Book Antiqua" panose="02040602050305030304" pitchFamily="18" charset="0"/>
              </a:rPr>
              <a:t> in the neck, as a continuation of the larynx</a:t>
            </a:r>
            <a:r>
              <a:rPr lang="en-US" altLang="en-US" sz="1800" dirty="0">
                <a:latin typeface="Book Antiqua" pitchFamily="18" charset="0"/>
                <a:ea typeface="Book Antiqua" pitchFamily="18" charset="0"/>
                <a:cs typeface="Book Antiqua" pitchFamily="18" charset="0"/>
              </a:rPr>
              <a:t>, ending by </a:t>
            </a:r>
            <a:r>
              <a:rPr lang="en-GB" sz="1800" dirty="0">
                <a:latin typeface="Book Antiqua" panose="02040602050305030304" pitchFamily="18" charset="0"/>
              </a:rPr>
              <a:t>bifurcating </a:t>
            </a:r>
            <a:r>
              <a:rPr lang="en-US" altLang="en-US" sz="1800" b="1" dirty="0">
                <a:latin typeface="Book Antiqua" pitchFamily="18" charset="0"/>
                <a:ea typeface="Book Antiqua" pitchFamily="18" charset="0"/>
                <a:cs typeface="Book Antiqua" pitchFamily="18" charset="0"/>
              </a:rPr>
              <a:t>(</a:t>
            </a:r>
            <a:r>
              <a:rPr lang="en-GB" altLang="en-US" sz="1800" b="1" dirty="0" err="1">
                <a:latin typeface="Book Antiqua" pitchFamily="18" charset="0"/>
                <a:ea typeface="Book Antiqua" pitchFamily="18" charset="0"/>
                <a:cs typeface="Book Antiqua" pitchFamily="18" charset="0"/>
              </a:rPr>
              <a:t>bifurcatio</a:t>
            </a:r>
            <a:r>
              <a:rPr lang="en-GB" altLang="en-US" sz="1800" b="1" dirty="0">
                <a:latin typeface="Book Antiqua" pitchFamily="18" charset="0"/>
                <a:ea typeface="Book Antiqua" pitchFamily="18" charset="0"/>
                <a:cs typeface="Book Antiqua" pitchFamily="18" charset="0"/>
              </a:rPr>
              <a:t> tracheae),</a:t>
            </a:r>
            <a:r>
              <a:rPr lang="en-GB" sz="1800" dirty="0">
                <a:latin typeface="Book Antiqua" panose="02040602050305030304" pitchFamily="18" charset="0"/>
              </a:rPr>
              <a:t> at the level of the sternal angle, forming the right and left main bronchi)</a:t>
            </a:r>
            <a:r>
              <a:rPr lang="en-GB" sz="1800" b="1" dirty="0">
                <a:latin typeface="Book Antiqua" pitchFamily="18" charset="0"/>
              </a:rPr>
              <a:t> </a:t>
            </a:r>
            <a:r>
              <a:rPr lang="en-GB" altLang="en-US" sz="1800" b="1" dirty="0">
                <a:latin typeface="Book Antiqua" pitchFamily="18" charset="0"/>
                <a:ea typeface="Book Antiqua" pitchFamily="18" charset="0"/>
                <a:cs typeface="Book Antiqua" pitchFamily="18" charset="0"/>
              </a:rPr>
              <a:t>bronchi </a:t>
            </a:r>
            <a:r>
              <a:rPr lang="en-GB" altLang="en-US" sz="1800" b="1" dirty="0" err="1">
                <a:latin typeface="Book Antiqua" pitchFamily="18" charset="0"/>
                <a:ea typeface="Book Antiqua" pitchFamily="18" charset="0"/>
                <a:cs typeface="Book Antiqua" pitchFamily="18" charset="0"/>
              </a:rPr>
              <a:t>principales</a:t>
            </a:r>
            <a:r>
              <a:rPr lang="en-GB" altLang="en-US" sz="1800" b="1" dirty="0">
                <a:latin typeface="Book Antiqua" pitchFamily="18" charset="0"/>
                <a:ea typeface="Book Antiqua" pitchFamily="18" charset="0"/>
                <a:cs typeface="Book Antiqua" pitchFamily="18" charset="0"/>
              </a:rPr>
              <a:t>)</a:t>
            </a:r>
          </a:p>
          <a:p>
            <a:pPr>
              <a:lnSpc>
                <a:spcPct val="110000"/>
              </a:lnSpc>
              <a:spcAft>
                <a:spcPts val="600"/>
              </a:spcAft>
              <a:buFontTx/>
              <a:buNone/>
            </a:pPr>
            <a:r>
              <a:rPr lang="sr-Latn-CS" altLang="en-US" sz="1600" dirty="0">
                <a:latin typeface="Book Antiqua" pitchFamily="18" charset="0"/>
                <a:ea typeface="Book Antiqua" pitchFamily="18" charset="0"/>
                <a:cs typeface="Book Antiqua" pitchFamily="18" charset="0"/>
              </a:rPr>
              <a:t>  </a:t>
            </a:r>
          </a:p>
        </p:txBody>
      </p:sp>
      <p:sp>
        <p:nvSpPr>
          <p:cNvPr id="20484" name="Title 1"/>
          <p:cNvSpPr txBox="1">
            <a:spLocks noChangeArrowheads="1"/>
          </p:cNvSpPr>
          <p:nvPr/>
        </p:nvSpPr>
        <p:spPr bwMode="auto">
          <a:xfrm>
            <a:off x="755576" y="13842"/>
            <a:ext cx="7215188" cy="652463"/>
          </a:xfrm>
          <a:prstGeom prst="rect">
            <a:avLst/>
          </a:prstGeom>
          <a:noFill/>
          <a:ln w="9525">
            <a:noFill/>
            <a:miter lim="800000"/>
            <a:headEnd/>
            <a:tailEnd/>
          </a:ln>
        </p:spPr>
        <p:txBody>
          <a:bodyPr/>
          <a:lstStyle/>
          <a:p>
            <a:pPr algn="ctr"/>
            <a:r>
              <a:rPr lang="en-GB" altLang="en-US" sz="3500" dirty="0">
                <a:solidFill>
                  <a:schemeClr val="tx2"/>
                </a:solidFill>
                <a:latin typeface="Constantia" pitchFamily="18" charset="0"/>
              </a:rPr>
              <a:t>Trachea (windpipe)</a:t>
            </a:r>
            <a:endParaRPr lang="en-US" altLang="en-US" sz="3500" dirty="0">
              <a:solidFill>
                <a:schemeClr val="tx2"/>
              </a:solidFill>
              <a:latin typeface="Constantia" pitchFamily="18" charset="0"/>
            </a:endParaRPr>
          </a:p>
        </p:txBody>
      </p:sp>
      <p:sp>
        <p:nvSpPr>
          <p:cNvPr id="20486" name="TextBox 3"/>
          <p:cNvSpPr txBox="1">
            <a:spLocks noChangeArrowheads="1"/>
          </p:cNvSpPr>
          <p:nvPr/>
        </p:nvSpPr>
        <p:spPr bwMode="auto">
          <a:xfrm>
            <a:off x="5508104" y="2822817"/>
            <a:ext cx="2199641" cy="646331"/>
          </a:xfrm>
          <a:prstGeom prst="rect">
            <a:avLst/>
          </a:prstGeom>
          <a:noFill/>
          <a:ln w="9525" cap="flat" cmpd="sng">
            <a:noFill/>
            <a:bevel/>
            <a:headEnd/>
            <a:tailEnd/>
          </a:ln>
          <a:effectLst/>
        </p:spPr>
        <p:txBody>
          <a:bodyPr wrap="none">
            <a:spAutoFit/>
          </a:bodyPr>
          <a:lstStyle/>
          <a:p>
            <a:r>
              <a:rPr lang="en-GB" altLang="en-US" dirty="0">
                <a:latin typeface="Book Antiqua" pitchFamily="18" charset="0"/>
                <a:ea typeface="Book Antiqua" pitchFamily="18" charset="0"/>
                <a:cs typeface="Book Antiqua" pitchFamily="18" charset="0"/>
              </a:rPr>
              <a:t>length</a:t>
            </a:r>
            <a:r>
              <a:rPr lang="sr-Latn-CS" altLang="en-US" dirty="0">
                <a:latin typeface="Book Antiqua" pitchFamily="18" charset="0"/>
                <a:ea typeface="Book Antiqua" pitchFamily="18" charset="0"/>
                <a:cs typeface="Book Antiqua" pitchFamily="18" charset="0"/>
              </a:rPr>
              <a:t>: 11-12</a:t>
            </a:r>
            <a:r>
              <a:rPr lang="en-GB" altLang="en-US" dirty="0">
                <a:latin typeface="Book Antiqua" pitchFamily="18" charset="0"/>
                <a:ea typeface="Book Antiqua" pitchFamily="18" charset="0"/>
                <a:cs typeface="Book Antiqua" pitchFamily="18" charset="0"/>
              </a:rPr>
              <a:t> cm</a:t>
            </a:r>
            <a:endParaRPr lang="sr-Latn-CS" altLang="en-US" dirty="0">
              <a:latin typeface="Book Antiqua" pitchFamily="18" charset="0"/>
              <a:ea typeface="Book Antiqua" pitchFamily="18" charset="0"/>
              <a:cs typeface="Book Antiqua" pitchFamily="18" charset="0"/>
            </a:endParaRPr>
          </a:p>
          <a:p>
            <a:r>
              <a:rPr lang="en-GB" altLang="en-US" dirty="0">
                <a:latin typeface="Book Antiqua" pitchFamily="18" charset="0"/>
                <a:ea typeface="Book Antiqua" pitchFamily="18" charset="0"/>
                <a:cs typeface="Book Antiqua" pitchFamily="18" charset="0"/>
              </a:rPr>
              <a:t>diameter</a:t>
            </a:r>
            <a:r>
              <a:rPr lang="sr-Latn-CS" altLang="en-US" dirty="0">
                <a:latin typeface="Book Antiqua" pitchFamily="18" charset="0"/>
                <a:ea typeface="Book Antiqua" pitchFamily="18" charset="0"/>
                <a:cs typeface="Book Antiqua" pitchFamily="18" charset="0"/>
              </a:rPr>
              <a:t>: 12–17</a:t>
            </a:r>
            <a:r>
              <a:rPr lang="en-GB" altLang="en-US" dirty="0">
                <a:latin typeface="Book Antiqua" pitchFamily="18" charset="0"/>
                <a:ea typeface="Book Antiqua" pitchFamily="18" charset="0"/>
                <a:cs typeface="Book Antiqua" pitchFamily="18" charset="0"/>
              </a:rPr>
              <a:t>mm</a:t>
            </a:r>
            <a:endParaRPr lang="sr-Latn-CS" altLang="en-US" dirty="0">
              <a:latin typeface="Book Antiqua" pitchFamily="18" charset="0"/>
              <a:ea typeface="Book Antiqua" pitchFamily="18" charset="0"/>
              <a:cs typeface="Book Antiqua" pitchFamily="18" charset="0"/>
            </a:endParaRPr>
          </a:p>
        </p:txBody>
      </p:sp>
      <p:pic>
        <p:nvPicPr>
          <p:cNvPr id="3074" name="Picture 2" descr="Sternum - sternal angle - Pocket Anatom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55391" y="5037695"/>
            <a:ext cx="1796154" cy="17961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noChangeArrowheads="1"/>
          </p:cNvSpPr>
          <p:nvPr>
            <p:ph type="title" idx="4294967295"/>
          </p:nvPr>
        </p:nvSpPr>
        <p:spPr>
          <a:xfrm>
            <a:off x="6445" y="44624"/>
            <a:ext cx="9109075" cy="2304255"/>
          </a:xfrm>
        </p:spPr>
        <p:txBody>
          <a:bodyPr/>
          <a:lstStyle/>
          <a:p>
            <a:pPr algn="l"/>
            <a:r>
              <a:rPr lang="en-GB" sz="1600" dirty="0">
                <a:latin typeface="Book Antiqua" panose="02040602050305030304" pitchFamily="18" charset="0"/>
              </a:rPr>
              <a:t>- The trachea, like all of the larger respiratory airways, is held open by cartilage – </a:t>
            </a:r>
            <a:r>
              <a:rPr lang="en-GB" sz="1600" b="1" dirty="0">
                <a:latin typeface="Book Antiqua" panose="02040602050305030304" pitchFamily="18" charset="0"/>
              </a:rPr>
              <a:t>C- shaped</a:t>
            </a:r>
            <a:r>
              <a:rPr lang="en-GB" sz="1600" dirty="0">
                <a:latin typeface="Book Antiqua" panose="02040602050305030304" pitchFamily="18" charset="0"/>
              </a:rPr>
              <a:t> </a:t>
            </a:r>
            <a:r>
              <a:rPr lang="en-GB" sz="1600" b="1" dirty="0">
                <a:latin typeface="Book Antiqua" panose="02040602050305030304" pitchFamily="18" charset="0"/>
              </a:rPr>
              <a:t>rings</a:t>
            </a:r>
            <a:r>
              <a:rPr lang="en-GB" sz="1600" dirty="0">
                <a:latin typeface="Book Antiqua" panose="02040602050305030304" pitchFamily="18" charset="0"/>
              </a:rPr>
              <a:t> - </a:t>
            </a:r>
            <a:r>
              <a:rPr lang="en-GB" sz="1600" b="1" dirty="0">
                <a:latin typeface="Book Antiqua" panose="02040602050305030304" pitchFamily="18" charset="0"/>
              </a:rPr>
              <a:t>tracheal cartilages (</a:t>
            </a:r>
            <a:r>
              <a:rPr lang="en-GB" altLang="en-US" sz="1600" b="1" dirty="0" err="1">
                <a:latin typeface="Book Antiqua" pitchFamily="18" charset="0"/>
                <a:ea typeface="Book Antiqua" pitchFamily="18" charset="0"/>
                <a:cs typeface="Book Antiqua" pitchFamily="18" charset="0"/>
              </a:rPr>
              <a:t>cartilagines</a:t>
            </a:r>
            <a:r>
              <a:rPr lang="en-GB" altLang="en-US" sz="1600" b="1" dirty="0">
                <a:latin typeface="Book Antiqua" pitchFamily="18" charset="0"/>
                <a:ea typeface="Book Antiqua" pitchFamily="18" charset="0"/>
                <a:cs typeface="Book Antiqua" pitchFamily="18" charset="0"/>
              </a:rPr>
              <a:t> </a:t>
            </a:r>
            <a:r>
              <a:rPr lang="en-GB" altLang="en-US" sz="1600" b="1" dirty="0" err="1">
                <a:latin typeface="Book Antiqua" pitchFamily="18" charset="0"/>
                <a:ea typeface="Book Antiqua" pitchFamily="18" charset="0"/>
                <a:cs typeface="Book Antiqua" pitchFamily="18" charset="0"/>
              </a:rPr>
              <a:t>tracheales</a:t>
            </a:r>
            <a:r>
              <a:rPr lang="en-GB" altLang="en-US" sz="1600" b="1" dirty="0">
                <a:latin typeface="Book Antiqua" pitchFamily="18" charset="0"/>
                <a:ea typeface="Book Antiqua" pitchFamily="18" charset="0"/>
                <a:cs typeface="Book Antiqua" pitchFamily="18" charset="0"/>
              </a:rPr>
              <a:t>)</a:t>
            </a:r>
            <a:r>
              <a:rPr lang="en-GB" altLang="en-US" sz="1600" dirty="0">
                <a:latin typeface="Book Antiqua" pitchFamily="18" charset="0"/>
                <a:ea typeface="Book Antiqua" pitchFamily="18" charset="0"/>
                <a:cs typeface="Book Antiqua" pitchFamily="18" charset="0"/>
              </a:rPr>
              <a:t>, that made the anterior and lateral tracheal walls</a:t>
            </a:r>
            <a:r>
              <a:rPr lang="en-GB" sz="1600" dirty="0">
                <a:latin typeface="Book Antiqua" panose="02040602050305030304" pitchFamily="18" charset="0"/>
              </a:rPr>
              <a:t>. The free ends of these rings are supported by the </a:t>
            </a:r>
            <a:r>
              <a:rPr lang="en-GB" sz="1600" b="1" dirty="0">
                <a:latin typeface="Book Antiqua" panose="02040602050305030304" pitchFamily="18" charset="0"/>
              </a:rPr>
              <a:t>tracheal muscle (m. </a:t>
            </a:r>
            <a:r>
              <a:rPr lang="en-GB" sz="1600" b="1" dirty="0" err="1">
                <a:latin typeface="Book Antiqua" panose="02040602050305030304" pitchFamily="18" charset="0"/>
              </a:rPr>
              <a:t>trachealis</a:t>
            </a:r>
            <a:r>
              <a:rPr lang="en-GB" sz="1600" b="1" dirty="0">
                <a:latin typeface="Book Antiqua" panose="02040602050305030304" pitchFamily="18" charset="0"/>
              </a:rPr>
              <a:t>), </a:t>
            </a:r>
            <a:r>
              <a:rPr lang="en-GB" sz="1600" dirty="0">
                <a:latin typeface="Book Antiqua" panose="02040602050305030304" pitchFamily="18" charset="0"/>
              </a:rPr>
              <a:t>which is a part of posterior tracheal wall </a:t>
            </a:r>
            <a:br>
              <a:rPr lang="en-GB" altLang="en-US" sz="1600" dirty="0">
                <a:latin typeface="Book Antiqua" pitchFamily="18" charset="0"/>
                <a:ea typeface="Book Antiqua" pitchFamily="18" charset="0"/>
                <a:cs typeface="Book Antiqua" pitchFamily="18" charset="0"/>
              </a:rPr>
            </a:br>
            <a:r>
              <a:rPr lang="en-US" altLang="en-US" sz="1800" dirty="0">
                <a:latin typeface="Book Antiqua" pitchFamily="18" charset="0"/>
                <a:ea typeface="Book Antiqua" pitchFamily="18" charset="0"/>
                <a:cs typeface="Book Antiqua" pitchFamily="18" charset="0"/>
              </a:rPr>
              <a:t>- Tracheal cartilages (No. 16-20), are connected by connective tissue annular ligaments</a:t>
            </a:r>
            <a:br>
              <a:rPr lang="en-US" altLang="en-US" sz="1800" dirty="0">
                <a:latin typeface="Book Antiqua" pitchFamily="18" charset="0"/>
                <a:ea typeface="Book Antiqua" pitchFamily="18" charset="0"/>
                <a:cs typeface="Book Antiqua" pitchFamily="18" charset="0"/>
              </a:rPr>
            </a:br>
            <a:r>
              <a:rPr lang="en-US" altLang="en-US" sz="1800" dirty="0">
                <a:latin typeface="Book Antiqua" pitchFamily="18" charset="0"/>
                <a:ea typeface="Book Antiqua" pitchFamily="18" charset="0"/>
                <a:cs typeface="Book Antiqua" pitchFamily="18" charset="0"/>
              </a:rPr>
              <a:t>(</a:t>
            </a:r>
            <a:r>
              <a:rPr lang="en-US" altLang="en-US" sz="1800" dirty="0" err="1">
                <a:latin typeface="Book Antiqua" pitchFamily="18" charset="0"/>
                <a:ea typeface="Book Antiqua" pitchFamily="18" charset="0"/>
                <a:cs typeface="Book Antiqua" pitchFamily="18" charset="0"/>
              </a:rPr>
              <a:t>ligg</a:t>
            </a:r>
            <a:r>
              <a:rPr lang="en-US" altLang="en-US" sz="1800" dirty="0">
                <a:latin typeface="Book Antiqua" pitchFamily="18" charset="0"/>
                <a:ea typeface="Book Antiqua" pitchFamily="18" charset="0"/>
                <a:cs typeface="Book Antiqua" pitchFamily="18" charset="0"/>
              </a:rPr>
              <a:t>. </a:t>
            </a:r>
            <a:r>
              <a:rPr lang="en-US" altLang="en-US" sz="1800" dirty="0" err="1">
                <a:latin typeface="Book Antiqua" pitchFamily="18" charset="0"/>
                <a:ea typeface="Book Antiqua" pitchFamily="18" charset="0"/>
                <a:cs typeface="Book Antiqua" pitchFamily="18" charset="0"/>
              </a:rPr>
              <a:t>annularia</a:t>
            </a:r>
            <a:r>
              <a:rPr lang="en-US" altLang="en-US" sz="1800" dirty="0">
                <a:latin typeface="Book Antiqua" pitchFamily="18" charset="0"/>
                <a:ea typeface="Book Antiqua" pitchFamily="18" charset="0"/>
                <a:cs typeface="Book Antiqua" pitchFamily="18" charset="0"/>
              </a:rPr>
              <a:t>).</a:t>
            </a:r>
            <a:br>
              <a:rPr lang="en-US" altLang="en-US" sz="1800" dirty="0">
                <a:latin typeface="Book Antiqua" pitchFamily="18" charset="0"/>
                <a:ea typeface="Book Antiqua" pitchFamily="18" charset="0"/>
                <a:cs typeface="Book Antiqua" pitchFamily="18" charset="0"/>
              </a:rPr>
            </a:br>
            <a:endParaRPr lang="sr-Latn-CS" altLang="en-US" sz="1800" dirty="0">
              <a:latin typeface="Book Antiqua" pitchFamily="18" charset="0"/>
              <a:ea typeface="Book Antiqua" pitchFamily="18" charset="0"/>
              <a:cs typeface="Book Antiqua" pitchFamily="18" charset="0"/>
            </a:endParaRPr>
          </a:p>
        </p:txBody>
      </p:sp>
      <p:pic>
        <p:nvPicPr>
          <p:cNvPr id="21507" name="Picture 10" descr="Trachea izgled pozadi"/>
          <p:cNvPicPr>
            <a:picLocks noGrp="1" noChangeAspect="1" noChangeArrowheads="1"/>
          </p:cNvPicPr>
          <p:nvPr>
            <p:ph sz="half" idx="4294967295"/>
          </p:nvPr>
        </p:nvPicPr>
        <p:blipFill>
          <a:blip r:embed="rId2" cstate="print">
            <a:lum contrast="12000"/>
          </a:blip>
          <a:srcRect/>
          <a:stretch>
            <a:fillRect/>
          </a:stretch>
        </p:blipFill>
        <p:spPr>
          <a:xfrm>
            <a:off x="5926584" y="2317033"/>
            <a:ext cx="3214038" cy="4283115"/>
          </a:xfrm>
          <a:noFill/>
          <a:ln/>
        </p:spPr>
      </p:pic>
      <p:pic>
        <p:nvPicPr>
          <p:cNvPr id="21508" name="Picture 12" descr="Trachea izgled copy"/>
          <p:cNvPicPr>
            <a:picLocks noGrp="1" noChangeAspect="1" noChangeArrowheads="1"/>
          </p:cNvPicPr>
          <p:nvPr>
            <p:ph sz="half" idx="4294967295"/>
          </p:nvPr>
        </p:nvPicPr>
        <p:blipFill>
          <a:blip r:embed="rId3" cstate="print">
            <a:lum contrast="12000"/>
          </a:blip>
          <a:srcRect/>
          <a:stretch>
            <a:fillRect/>
          </a:stretch>
        </p:blipFill>
        <p:spPr>
          <a:xfrm>
            <a:off x="2870252" y="2132856"/>
            <a:ext cx="2750500" cy="4725144"/>
          </a:xfrm>
          <a:noFill/>
          <a:ln/>
        </p:spPr>
      </p:pic>
      <p:pic>
        <p:nvPicPr>
          <p:cNvPr id="5" name="Picture 5" descr="Trachea (grada)"/>
          <p:cNvPicPr>
            <a:picLocks noChangeAspect="1" noChangeArrowheads="1"/>
          </p:cNvPicPr>
          <p:nvPr/>
        </p:nvPicPr>
        <p:blipFill>
          <a:blip r:embed="rId4" cstate="print">
            <a:lum contrast="18000"/>
            <a:extLst>
              <a:ext uri="{28A0092B-C50C-407E-A947-70E740481C1C}">
                <a14:useLocalDpi xmlns:a14="http://schemas.microsoft.com/office/drawing/2010/main" val="0"/>
              </a:ext>
            </a:extLst>
          </a:blip>
          <a:srcRect/>
          <a:stretch>
            <a:fillRect/>
          </a:stretch>
        </p:blipFill>
        <p:spPr bwMode="auto">
          <a:xfrm>
            <a:off x="107978" y="2924944"/>
            <a:ext cx="2660741" cy="3601145"/>
          </a:xfrm>
          <a:prstGeom prst="rect">
            <a:avLst/>
          </a:prstGeom>
          <a:noFill/>
          <a:ln w="28575">
            <a:solidFill>
              <a:srgbClr val="000000"/>
            </a:solidFill>
            <a:miter lim="800000"/>
            <a:headEnd/>
            <a:tailEnd/>
          </a:ln>
          <a:effectLst/>
        </p:spPr>
      </p:pic>
    </p:spTree>
  </p:cSld>
  <p:clrMapOvr>
    <a:masterClrMapping/>
  </p:clrMapOvr>
  <p:transition spd="slow">
    <p:spli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body" idx="4294967295"/>
          </p:nvPr>
        </p:nvSpPr>
        <p:spPr>
          <a:xfrm>
            <a:off x="1588" y="4068763"/>
            <a:ext cx="3922712" cy="2590800"/>
          </a:xfrm>
        </p:spPr>
        <p:txBody>
          <a:bodyPr/>
          <a:lstStyle/>
          <a:p>
            <a:pPr>
              <a:buFontTx/>
              <a:buNone/>
            </a:pPr>
            <a:endParaRPr lang="en-GB" altLang="en-US" sz="1800" dirty="0">
              <a:latin typeface="Book Antiqua" pitchFamily="18" charset="0"/>
              <a:ea typeface="Book Antiqua" pitchFamily="18" charset="0"/>
              <a:cs typeface="Book Antiqua" pitchFamily="18" charset="0"/>
            </a:endParaRPr>
          </a:p>
          <a:p>
            <a:pPr>
              <a:buFontTx/>
              <a:buNone/>
            </a:pPr>
            <a:r>
              <a:rPr lang="en-GB" altLang="en-US" sz="1800" u="sng" dirty="0">
                <a:latin typeface="Book Antiqua" pitchFamily="18" charset="0"/>
                <a:ea typeface="Book Antiqua" pitchFamily="18" charset="0"/>
                <a:cs typeface="Book Antiqua" pitchFamily="18" charset="0"/>
              </a:rPr>
              <a:t>Bronchus </a:t>
            </a:r>
            <a:r>
              <a:rPr lang="en-GB" altLang="en-US" sz="1800" u="sng" dirty="0" err="1">
                <a:latin typeface="Book Antiqua" pitchFamily="18" charset="0"/>
                <a:ea typeface="Book Antiqua" pitchFamily="18" charset="0"/>
                <a:cs typeface="Book Antiqua" pitchFamily="18" charset="0"/>
              </a:rPr>
              <a:t>principalis</a:t>
            </a:r>
            <a:r>
              <a:rPr lang="en-GB" altLang="en-US" sz="1800" u="sng" dirty="0">
                <a:latin typeface="Book Antiqua" pitchFamily="18" charset="0"/>
                <a:ea typeface="Book Antiqua" pitchFamily="18" charset="0"/>
                <a:cs typeface="Book Antiqua" pitchFamily="18" charset="0"/>
              </a:rPr>
              <a:t> </a:t>
            </a:r>
            <a:r>
              <a:rPr lang="en-GB" altLang="en-US" sz="1800" u="sng" dirty="0" err="1">
                <a:latin typeface="Book Antiqua" pitchFamily="18" charset="0"/>
                <a:ea typeface="Book Antiqua" pitchFamily="18" charset="0"/>
                <a:cs typeface="Book Antiqua" pitchFamily="18" charset="0"/>
              </a:rPr>
              <a:t>dexter</a:t>
            </a:r>
            <a:r>
              <a:rPr lang="en-GB" altLang="en-US" sz="1800" u="sng" dirty="0">
                <a:latin typeface="Book Antiqua" pitchFamily="18" charset="0"/>
                <a:ea typeface="Book Antiqua" pitchFamily="18" charset="0"/>
                <a:cs typeface="Book Antiqua" pitchFamily="18" charset="0"/>
              </a:rPr>
              <a:t>:</a:t>
            </a:r>
            <a:endParaRPr lang="en-GB" altLang="en-US" sz="1800" b="1" u="sng" dirty="0">
              <a:latin typeface="Book Antiqua" pitchFamily="18" charset="0"/>
              <a:ea typeface="Book Antiqua" pitchFamily="18" charset="0"/>
              <a:cs typeface="Book Antiqua" pitchFamily="18" charset="0"/>
            </a:endParaRPr>
          </a:p>
          <a:p>
            <a:pPr>
              <a:lnSpc>
                <a:spcPct val="110000"/>
              </a:lnSpc>
              <a:spcAft>
                <a:spcPts val="600"/>
              </a:spcAft>
              <a:buFontTx/>
              <a:buNone/>
            </a:pPr>
            <a:r>
              <a:rPr lang="sr-Latn-CS" altLang="en-US" sz="1600" dirty="0">
                <a:latin typeface="Book Antiqua" pitchFamily="18" charset="0"/>
                <a:ea typeface="Book Antiqua" pitchFamily="18" charset="0"/>
                <a:cs typeface="Book Antiqua" pitchFamily="18" charset="0"/>
              </a:rPr>
              <a:t>  </a:t>
            </a:r>
            <a:r>
              <a:rPr lang="en-GB" altLang="en-US" sz="1600" dirty="0">
                <a:latin typeface="Book Antiqua" pitchFamily="18" charset="0"/>
                <a:ea typeface="Book Antiqua" pitchFamily="18" charset="0"/>
                <a:cs typeface="Book Antiqua" pitchFamily="18" charset="0"/>
              </a:rPr>
              <a:t>  - 6-8 </a:t>
            </a:r>
            <a:r>
              <a:rPr lang="en-US" altLang="en-US" sz="1600" dirty="0">
                <a:latin typeface="Book Antiqua" pitchFamily="18" charset="0"/>
                <a:ea typeface="Book Antiqua" pitchFamily="18" charset="0"/>
                <a:cs typeface="Book Antiqua" pitchFamily="18" charset="0"/>
              </a:rPr>
              <a:t>cartilaginous arches</a:t>
            </a:r>
          </a:p>
          <a:p>
            <a:pPr>
              <a:lnSpc>
                <a:spcPct val="110000"/>
              </a:lnSpc>
              <a:spcAft>
                <a:spcPts val="600"/>
              </a:spcAft>
              <a:buFontTx/>
              <a:buNone/>
            </a:pPr>
            <a:r>
              <a:rPr lang="en-US" altLang="en-US" sz="1600" dirty="0">
                <a:latin typeface="Book Antiqua" pitchFamily="18" charset="0"/>
                <a:ea typeface="Book Antiqua" pitchFamily="18" charset="0"/>
                <a:cs typeface="Book Antiqua" pitchFamily="18" charset="0"/>
              </a:rPr>
              <a:t>    - with the tracheal axis form the angle of  25</a:t>
            </a:r>
            <a:r>
              <a:rPr lang="en-US" altLang="en-US" sz="1600" baseline="30000" dirty="0">
                <a:latin typeface="Book Antiqua" pitchFamily="18" charset="0"/>
                <a:ea typeface="Book Antiqua" pitchFamily="18" charset="0"/>
                <a:cs typeface="Book Antiqua" pitchFamily="18" charset="0"/>
              </a:rPr>
              <a:t>0</a:t>
            </a:r>
          </a:p>
          <a:p>
            <a:pPr>
              <a:lnSpc>
                <a:spcPct val="110000"/>
              </a:lnSpc>
              <a:spcAft>
                <a:spcPts val="600"/>
              </a:spcAft>
              <a:buFontTx/>
              <a:buNone/>
            </a:pPr>
            <a:r>
              <a:rPr lang="en-US" altLang="en-US" sz="1600" dirty="0">
                <a:latin typeface="Book Antiqua" pitchFamily="18" charset="0"/>
                <a:ea typeface="Book Antiqua" pitchFamily="18" charset="0"/>
                <a:cs typeface="Book Antiqua" pitchFamily="18" charset="0"/>
              </a:rPr>
              <a:t>    - shorter bronchus (20-25 mm), but</a:t>
            </a:r>
          </a:p>
          <a:p>
            <a:pPr>
              <a:lnSpc>
                <a:spcPct val="110000"/>
              </a:lnSpc>
              <a:spcAft>
                <a:spcPts val="600"/>
              </a:spcAft>
              <a:buFontTx/>
              <a:buNone/>
            </a:pPr>
            <a:r>
              <a:rPr lang="en-US" altLang="en-US" sz="1600" dirty="0">
                <a:latin typeface="Book Antiqua" pitchFamily="18" charset="0"/>
                <a:ea typeface="Book Antiqua" pitchFamily="18" charset="0"/>
                <a:cs typeface="Book Antiqua" pitchFamily="18" charset="0"/>
              </a:rPr>
              <a:t>    - wider (15-17 mm)</a:t>
            </a:r>
          </a:p>
        </p:txBody>
      </p:sp>
      <p:sp>
        <p:nvSpPr>
          <p:cNvPr id="22531" name="Title 1"/>
          <p:cNvSpPr txBox="1">
            <a:spLocks noChangeArrowheads="1"/>
          </p:cNvSpPr>
          <p:nvPr/>
        </p:nvSpPr>
        <p:spPr bwMode="auto">
          <a:xfrm>
            <a:off x="714375" y="0"/>
            <a:ext cx="8178800" cy="652463"/>
          </a:xfrm>
          <a:prstGeom prst="rect">
            <a:avLst/>
          </a:prstGeom>
          <a:noFill/>
          <a:ln w="9525">
            <a:noFill/>
            <a:miter lim="800000"/>
            <a:headEnd/>
            <a:tailEnd/>
          </a:ln>
        </p:spPr>
        <p:txBody>
          <a:bodyPr/>
          <a:lstStyle/>
          <a:p>
            <a:pPr algn="ctr"/>
            <a:r>
              <a:rPr lang="en-US" altLang="en-US" sz="3500">
                <a:solidFill>
                  <a:schemeClr val="tx2"/>
                </a:solidFill>
                <a:latin typeface="Constantia" pitchFamily="18" charset="0"/>
              </a:rPr>
              <a:t>Main </a:t>
            </a:r>
            <a:r>
              <a:rPr lang="en-US" altLang="en-US" sz="3500" dirty="0">
                <a:solidFill>
                  <a:schemeClr val="tx2"/>
                </a:solidFill>
                <a:latin typeface="Constantia" pitchFamily="18" charset="0"/>
              </a:rPr>
              <a:t>bronchi (</a:t>
            </a:r>
            <a:r>
              <a:rPr lang="en-GB" altLang="en-US" sz="3500" dirty="0">
                <a:solidFill>
                  <a:schemeClr val="tx2"/>
                </a:solidFill>
                <a:latin typeface="Constantia" pitchFamily="18" charset="0"/>
              </a:rPr>
              <a:t>Bronchi </a:t>
            </a:r>
            <a:r>
              <a:rPr lang="en-GB" altLang="en-US" sz="3500" dirty="0" err="1">
                <a:solidFill>
                  <a:schemeClr val="tx2"/>
                </a:solidFill>
                <a:latin typeface="Constantia" pitchFamily="18" charset="0"/>
              </a:rPr>
              <a:t>principales</a:t>
            </a:r>
            <a:r>
              <a:rPr lang="en-GB" altLang="en-US" sz="3500" dirty="0">
                <a:solidFill>
                  <a:schemeClr val="tx2"/>
                </a:solidFill>
                <a:latin typeface="Constantia" pitchFamily="18" charset="0"/>
              </a:rPr>
              <a:t>)</a:t>
            </a:r>
            <a:endParaRPr lang="en-US" altLang="en-US" sz="3500" dirty="0">
              <a:solidFill>
                <a:schemeClr val="tx2"/>
              </a:solidFill>
              <a:latin typeface="Constantia" pitchFamily="18" charset="0"/>
            </a:endParaRPr>
          </a:p>
        </p:txBody>
      </p:sp>
      <p:sp>
        <p:nvSpPr>
          <p:cNvPr id="22532" name="Rectangle 2"/>
          <p:cNvSpPr>
            <a:spLocks noGrp="1" noChangeArrowheads="1"/>
          </p:cNvSpPr>
          <p:nvPr/>
        </p:nvSpPr>
        <p:spPr bwMode="auto">
          <a:xfrm>
            <a:off x="5003800" y="4076700"/>
            <a:ext cx="3924300" cy="2590800"/>
          </a:xfrm>
          <a:prstGeom prst="rect">
            <a:avLst/>
          </a:prstGeom>
          <a:noFill/>
          <a:ln w="9525" cap="flat" cmpd="sng">
            <a:noFill/>
            <a:bevel/>
            <a:headEnd/>
            <a:tailEnd/>
          </a:ln>
          <a:effectLst/>
        </p:spPr>
        <p:txBody>
          <a:bodyPr/>
          <a:lstStyle/>
          <a:p>
            <a:pPr marL="342900" indent="-342900">
              <a:spcBef>
                <a:spcPct val="20000"/>
              </a:spcBef>
              <a:buFontTx/>
              <a:buNone/>
            </a:pPr>
            <a:endParaRPr lang="en-GB" altLang="en-US" dirty="0">
              <a:latin typeface="Book Antiqua" pitchFamily="18" charset="0"/>
              <a:ea typeface="Book Antiqua" pitchFamily="18" charset="0"/>
              <a:cs typeface="Book Antiqua" pitchFamily="18" charset="0"/>
            </a:endParaRPr>
          </a:p>
          <a:p>
            <a:pPr marL="342900" indent="-342900">
              <a:spcBef>
                <a:spcPct val="20000"/>
              </a:spcBef>
              <a:buFontTx/>
              <a:buNone/>
            </a:pPr>
            <a:r>
              <a:rPr lang="en-GB" altLang="en-US" u="sng" dirty="0">
                <a:latin typeface="Book Antiqua" pitchFamily="18" charset="0"/>
                <a:ea typeface="Book Antiqua" pitchFamily="18" charset="0"/>
                <a:cs typeface="Book Antiqua" pitchFamily="18" charset="0"/>
              </a:rPr>
              <a:t>Bronchus </a:t>
            </a:r>
            <a:r>
              <a:rPr lang="en-GB" altLang="en-US" u="sng" dirty="0" err="1">
                <a:latin typeface="Book Antiqua" pitchFamily="18" charset="0"/>
                <a:ea typeface="Book Antiqua" pitchFamily="18" charset="0"/>
                <a:cs typeface="Book Antiqua" pitchFamily="18" charset="0"/>
              </a:rPr>
              <a:t>principalis</a:t>
            </a:r>
            <a:r>
              <a:rPr lang="en-GB" altLang="en-US" u="sng" dirty="0">
                <a:latin typeface="Book Antiqua" pitchFamily="18" charset="0"/>
                <a:ea typeface="Book Antiqua" pitchFamily="18" charset="0"/>
                <a:cs typeface="Book Antiqua" pitchFamily="18" charset="0"/>
              </a:rPr>
              <a:t> sinister:</a:t>
            </a:r>
            <a:endParaRPr lang="en-GB" altLang="en-US" b="1" u="sng" dirty="0">
              <a:latin typeface="Book Antiqua" pitchFamily="18" charset="0"/>
              <a:ea typeface="Book Antiqua" pitchFamily="18" charset="0"/>
              <a:cs typeface="Book Antiqua" pitchFamily="18" charset="0"/>
            </a:endParaRPr>
          </a:p>
          <a:p>
            <a:pPr marL="342900" indent="-342900">
              <a:lnSpc>
                <a:spcPct val="110000"/>
              </a:lnSpc>
              <a:spcBef>
                <a:spcPct val="20000"/>
              </a:spcBef>
              <a:spcAft>
                <a:spcPts val="600"/>
              </a:spcAft>
              <a:buFontTx/>
              <a:buNone/>
            </a:pPr>
            <a:r>
              <a:rPr lang="sr-Latn-CS" altLang="en-US" sz="1600" dirty="0">
                <a:latin typeface="Book Antiqua" pitchFamily="18" charset="0"/>
                <a:ea typeface="Book Antiqua" pitchFamily="18" charset="0"/>
                <a:cs typeface="Book Antiqua" pitchFamily="18" charset="0"/>
              </a:rPr>
              <a:t>  </a:t>
            </a:r>
            <a:r>
              <a:rPr lang="en-GB" altLang="en-US" sz="1600" dirty="0">
                <a:latin typeface="Book Antiqua" pitchFamily="18" charset="0"/>
                <a:ea typeface="Book Antiqua" pitchFamily="18" charset="0"/>
                <a:cs typeface="Book Antiqua" pitchFamily="18" charset="0"/>
              </a:rPr>
              <a:t>  - 11-13 </a:t>
            </a:r>
            <a:r>
              <a:rPr lang="en-US" altLang="en-US" sz="1600" dirty="0">
                <a:latin typeface="Book Antiqua" pitchFamily="18" charset="0"/>
                <a:ea typeface="Book Antiqua" pitchFamily="18" charset="0"/>
                <a:cs typeface="Book Antiqua" pitchFamily="18" charset="0"/>
              </a:rPr>
              <a:t>cartilaginous arches</a:t>
            </a:r>
          </a:p>
          <a:p>
            <a:pPr marL="342900" indent="-342900">
              <a:lnSpc>
                <a:spcPct val="110000"/>
              </a:lnSpc>
              <a:spcBef>
                <a:spcPct val="20000"/>
              </a:spcBef>
              <a:spcAft>
                <a:spcPts val="600"/>
              </a:spcAft>
              <a:buFontTx/>
              <a:buNone/>
            </a:pPr>
            <a:r>
              <a:rPr lang="en-US" altLang="en-US" sz="1600" dirty="0">
                <a:latin typeface="Book Antiqua" pitchFamily="18" charset="0"/>
                <a:ea typeface="Book Antiqua" pitchFamily="18" charset="0"/>
                <a:cs typeface="Book Antiqua" pitchFamily="18" charset="0"/>
              </a:rPr>
              <a:t>    - with the tracheal axis form the angle of 40 - </a:t>
            </a:r>
            <a:r>
              <a:rPr lang="en-GB" altLang="en-US" sz="1600" dirty="0">
                <a:latin typeface="Book Antiqua" pitchFamily="18" charset="0"/>
                <a:ea typeface="Book Antiqua" pitchFamily="18" charset="0"/>
                <a:cs typeface="Book Antiqua" pitchFamily="18" charset="0"/>
              </a:rPr>
              <a:t>4</a:t>
            </a:r>
            <a:r>
              <a:rPr lang="en-US" altLang="en-US" sz="1600" dirty="0">
                <a:latin typeface="Book Antiqua" pitchFamily="18" charset="0"/>
                <a:ea typeface="Book Antiqua" pitchFamily="18" charset="0"/>
                <a:cs typeface="Book Antiqua" pitchFamily="18" charset="0"/>
              </a:rPr>
              <a:t>5</a:t>
            </a:r>
            <a:r>
              <a:rPr lang="en-US" altLang="en-US" sz="1600" baseline="30000" dirty="0">
                <a:latin typeface="Book Antiqua" pitchFamily="18" charset="0"/>
                <a:ea typeface="Book Antiqua" pitchFamily="18" charset="0"/>
                <a:cs typeface="Book Antiqua" pitchFamily="18" charset="0"/>
              </a:rPr>
              <a:t>0</a:t>
            </a:r>
          </a:p>
          <a:p>
            <a:pPr marL="342900" indent="-342900">
              <a:lnSpc>
                <a:spcPct val="110000"/>
              </a:lnSpc>
              <a:spcBef>
                <a:spcPct val="20000"/>
              </a:spcBef>
              <a:spcAft>
                <a:spcPts val="600"/>
              </a:spcAft>
              <a:buFontTx/>
              <a:buNone/>
            </a:pPr>
            <a:r>
              <a:rPr lang="en-US" altLang="en-US" sz="1600" dirty="0">
                <a:latin typeface="Book Antiqua" pitchFamily="18" charset="0"/>
                <a:ea typeface="Book Antiqua" pitchFamily="18" charset="0"/>
                <a:cs typeface="Book Antiqua" pitchFamily="18" charset="0"/>
              </a:rPr>
              <a:t>    - longer bronchus (40-45 mm) but</a:t>
            </a:r>
          </a:p>
          <a:p>
            <a:pPr marL="342900" indent="-342900">
              <a:lnSpc>
                <a:spcPct val="110000"/>
              </a:lnSpc>
              <a:spcBef>
                <a:spcPct val="20000"/>
              </a:spcBef>
              <a:spcAft>
                <a:spcPts val="600"/>
              </a:spcAft>
              <a:buFontTx/>
              <a:buNone/>
            </a:pPr>
            <a:r>
              <a:rPr lang="en-US" altLang="en-US" sz="1600" dirty="0">
                <a:latin typeface="Book Antiqua" pitchFamily="18" charset="0"/>
                <a:ea typeface="Book Antiqua" pitchFamily="18" charset="0"/>
                <a:cs typeface="Book Antiqua" pitchFamily="18" charset="0"/>
              </a:rPr>
              <a:t>    - narrower (10-12 mm)</a:t>
            </a:r>
            <a:endParaRPr lang="en-US" altLang="en-US" sz="3200" dirty="0"/>
          </a:p>
        </p:txBody>
      </p:sp>
      <p:pic>
        <p:nvPicPr>
          <p:cNvPr id="22533" name="Picture 2"/>
          <p:cNvPicPr>
            <a:picLocks noChangeAspect="1" noChangeArrowheads="1"/>
          </p:cNvPicPr>
          <p:nvPr/>
        </p:nvPicPr>
        <p:blipFill>
          <a:blip r:embed="rId2" cstate="print"/>
          <a:srcRect l="66196" t="33925" r="17159" b="38995"/>
          <a:stretch>
            <a:fillRect/>
          </a:stretch>
        </p:blipFill>
        <p:spPr bwMode="auto">
          <a:xfrm>
            <a:off x="3060700" y="1052513"/>
            <a:ext cx="3348038" cy="3405187"/>
          </a:xfrm>
          <a:prstGeom prst="rect">
            <a:avLst/>
          </a:prstGeom>
          <a:noFill/>
          <a:ln w="9525" cap="flat" cmpd="sng">
            <a:noFill/>
            <a:bevel/>
            <a:headEnd/>
            <a:tailEnd/>
          </a:ln>
          <a:effectLst/>
        </p:spPr>
      </p:pic>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7" name="Picture 4" descr="C9780443069529-003-f040"/>
          <p:cNvPicPr>
            <a:picLocks noChangeAspect="1" noChangeArrowheads="1"/>
          </p:cNvPicPr>
          <p:nvPr/>
        </p:nvPicPr>
        <p:blipFill>
          <a:blip r:embed="rId2" cstate="print"/>
          <a:srcRect/>
          <a:stretch>
            <a:fillRect/>
          </a:stretch>
        </p:blipFill>
        <p:spPr bwMode="auto">
          <a:xfrm>
            <a:off x="5076825" y="1917700"/>
            <a:ext cx="4064000" cy="2601913"/>
          </a:xfrm>
          <a:prstGeom prst="rect">
            <a:avLst/>
          </a:prstGeom>
          <a:noFill/>
          <a:ln w="9525" cap="flat" cmpd="sng">
            <a:noFill/>
            <a:bevel/>
            <a:headEnd/>
            <a:tailEnd/>
          </a:ln>
          <a:effectLst/>
        </p:spPr>
      </p:pic>
      <p:sp>
        <p:nvSpPr>
          <p:cNvPr id="23554" name="Rectangle 2"/>
          <p:cNvSpPr>
            <a:spLocks noGrp="1" noChangeArrowheads="1"/>
          </p:cNvSpPr>
          <p:nvPr>
            <p:ph type="body" idx="4294967295"/>
          </p:nvPr>
        </p:nvSpPr>
        <p:spPr>
          <a:xfrm>
            <a:off x="1" y="1917700"/>
            <a:ext cx="6011862" cy="4679652"/>
          </a:xfrm>
        </p:spPr>
        <p:txBody>
          <a:bodyPr/>
          <a:lstStyle/>
          <a:p>
            <a:pPr>
              <a:buFontTx/>
              <a:buNone/>
            </a:pPr>
            <a:r>
              <a:rPr lang="sr-Latn-CS" altLang="en-US" sz="1800" dirty="0">
                <a:latin typeface="Times New Roman" pitchFamily="18" charset="0"/>
                <a:cs typeface="Times New Roman" pitchFamily="18" charset="0"/>
              </a:rPr>
              <a:t> а) </a:t>
            </a:r>
            <a:r>
              <a:rPr lang="en-GB" altLang="en-US" sz="1800" dirty="0">
                <a:latin typeface="Times New Roman" pitchFamily="18" charset="0"/>
                <a:cs typeface="Times New Roman" pitchFamily="18" charset="0"/>
              </a:rPr>
              <a:t>enter elements</a:t>
            </a:r>
            <a:r>
              <a:rPr lang="sr-Latn-CS" altLang="en-US" sz="1800" dirty="0">
                <a:latin typeface="Times New Roman" pitchFamily="18" charset="0"/>
                <a:cs typeface="Times New Roman" pitchFamily="18" charset="0"/>
              </a:rPr>
              <a:t>:</a:t>
            </a:r>
          </a:p>
          <a:p>
            <a:pPr>
              <a:buFontTx/>
              <a:buNone/>
            </a:pPr>
            <a:r>
              <a:rPr lang="sr-Latn-CS" altLang="en-US" sz="1800" dirty="0">
                <a:latin typeface="Times New Roman" pitchFamily="18" charset="0"/>
                <a:cs typeface="Times New Roman" pitchFamily="18" charset="0"/>
              </a:rPr>
              <a:t>         -bronchus principalis (</a:t>
            </a:r>
            <a:r>
              <a:rPr lang="en-GB" altLang="en-US" sz="1800" dirty="0">
                <a:latin typeface="Times New Roman" pitchFamily="18" charset="0"/>
                <a:cs typeface="Times New Roman" pitchFamily="18" charset="0"/>
              </a:rPr>
              <a:t>in the middle</a:t>
            </a:r>
            <a:r>
              <a:rPr lang="sr-Latn-CS" altLang="en-US" sz="1800" dirty="0">
                <a:latin typeface="Times New Roman" pitchFamily="18" charset="0"/>
                <a:cs typeface="Times New Roman" pitchFamily="18" charset="0"/>
              </a:rPr>
              <a:t>)</a:t>
            </a:r>
          </a:p>
          <a:p>
            <a:pPr>
              <a:buFontTx/>
              <a:buNone/>
            </a:pPr>
            <a:r>
              <a:rPr lang="sr-Latn-CS" altLang="en-US" sz="1800" dirty="0">
                <a:latin typeface="Times New Roman" pitchFamily="18" charset="0"/>
                <a:cs typeface="Times New Roman" pitchFamily="18" charset="0"/>
              </a:rPr>
              <a:t>         -</a:t>
            </a:r>
            <a:r>
              <a:rPr lang="en-GB" altLang="en-US" sz="1800" dirty="0">
                <a:latin typeface="Times New Roman" pitchFamily="18" charset="0"/>
                <a:cs typeface="Times New Roman" pitchFamily="18" charset="0"/>
              </a:rPr>
              <a:t>pulmonary artery</a:t>
            </a:r>
            <a:r>
              <a:rPr lang="sr-Latn-CS" altLang="en-US" sz="1800" dirty="0">
                <a:latin typeface="Times New Roman" pitchFamily="18" charset="0"/>
                <a:cs typeface="Times New Roman" pitchFamily="18" charset="0"/>
              </a:rPr>
              <a:t> (</a:t>
            </a:r>
            <a:r>
              <a:rPr lang="en-US" altLang="en-US" sz="1800" dirty="0">
                <a:latin typeface="Times New Roman" pitchFamily="18" charset="0"/>
                <a:cs typeface="Times New Roman" pitchFamily="18" charset="0"/>
              </a:rPr>
              <a:t>functional blood vessel</a:t>
            </a:r>
            <a:r>
              <a:rPr lang="sr-Latn-CS" altLang="en-US" sz="1800" dirty="0">
                <a:latin typeface="Times New Roman" pitchFamily="18" charset="0"/>
                <a:cs typeface="Times New Roman" pitchFamily="18" charset="0"/>
              </a:rPr>
              <a:t>)</a:t>
            </a:r>
            <a:br>
              <a:rPr lang="en-GB" altLang="en-US" sz="1800" dirty="0">
                <a:latin typeface="Times New Roman" pitchFamily="18" charset="0"/>
                <a:cs typeface="Times New Roman" pitchFamily="18" charset="0"/>
              </a:rPr>
            </a:br>
            <a:r>
              <a:rPr lang="en-GB" altLang="en-US" sz="1800" dirty="0">
                <a:latin typeface="Times New Roman" pitchFamily="18" charset="0"/>
                <a:cs typeface="Times New Roman" pitchFamily="18" charset="0"/>
              </a:rPr>
              <a:t>    (</a:t>
            </a:r>
            <a:r>
              <a:rPr lang="en-GB" sz="1400" dirty="0">
                <a:latin typeface="Book Antiqua" panose="02040602050305030304" pitchFamily="18" charset="0"/>
              </a:rPr>
              <a:t>carries  deoxygenated blood from the right side of the heart</a:t>
            </a:r>
            <a:br>
              <a:rPr lang="en-GB" sz="1400" dirty="0">
                <a:latin typeface="Book Antiqua" panose="02040602050305030304" pitchFamily="18" charset="0"/>
              </a:rPr>
            </a:br>
            <a:r>
              <a:rPr lang="en-GB" sz="1400" dirty="0">
                <a:latin typeface="Book Antiqua" panose="02040602050305030304" pitchFamily="18" charset="0"/>
              </a:rPr>
              <a:t>      through to the capillaries of the lungs)</a:t>
            </a:r>
            <a:endParaRPr lang="sr-Latn-CS" altLang="en-US" sz="1400" dirty="0">
              <a:latin typeface="Book Antiqua" panose="02040602050305030304" pitchFamily="18" charset="0"/>
              <a:cs typeface="Times New Roman" pitchFamily="18" charset="0"/>
            </a:endParaRPr>
          </a:p>
          <a:p>
            <a:pPr>
              <a:buFontTx/>
              <a:buNone/>
            </a:pPr>
            <a:r>
              <a:rPr lang="sr-Latn-CS" altLang="en-US" sz="1800" dirty="0">
                <a:latin typeface="Times New Roman" pitchFamily="18" charset="0"/>
                <a:cs typeface="Times New Roman" pitchFamily="18" charset="0"/>
              </a:rPr>
              <a:t>         -</a:t>
            </a:r>
            <a:r>
              <a:rPr lang="en-GB" altLang="en-US" sz="1800" dirty="0">
                <a:latin typeface="Times New Roman" pitchFamily="18" charset="0"/>
                <a:cs typeface="Times New Roman" pitchFamily="18" charset="0"/>
              </a:rPr>
              <a:t>bronchial arteries </a:t>
            </a:r>
            <a:r>
              <a:rPr lang="sr-Latn-CS" altLang="en-US" sz="1800" dirty="0">
                <a:latin typeface="Times New Roman" pitchFamily="18" charset="0"/>
                <a:cs typeface="Times New Roman" pitchFamily="18" charset="0"/>
              </a:rPr>
              <a:t>rr.bronchiales (</a:t>
            </a:r>
            <a:r>
              <a:rPr lang="en-US" altLang="en-US" sz="1800" dirty="0">
                <a:latin typeface="Times New Roman" pitchFamily="18" charset="0"/>
                <a:cs typeface="Times New Roman" pitchFamily="18" charset="0"/>
              </a:rPr>
              <a:t>nutritive blood vessels)</a:t>
            </a:r>
          </a:p>
          <a:p>
            <a:pPr>
              <a:buFontTx/>
              <a:buNone/>
            </a:pPr>
            <a:r>
              <a:rPr lang="en-US" altLang="en-US" sz="1400" dirty="0">
                <a:latin typeface="Book Antiqua" panose="02040602050305030304" pitchFamily="18" charset="0"/>
                <a:cs typeface="Times New Roman" pitchFamily="18" charset="0"/>
              </a:rPr>
              <a:t> 	     </a:t>
            </a:r>
            <a:r>
              <a:rPr lang="en-GB" altLang="en-US" sz="1400" dirty="0">
                <a:latin typeface="Book Antiqua" panose="02040602050305030304" pitchFamily="18" charset="0"/>
                <a:cs typeface="Times New Roman" pitchFamily="18" charset="0"/>
              </a:rPr>
              <a:t>(</a:t>
            </a:r>
            <a:r>
              <a:rPr lang="en-GB" sz="1400" dirty="0">
                <a:latin typeface="Book Antiqua" panose="02040602050305030304" pitchFamily="18" charset="0"/>
              </a:rPr>
              <a:t>carries  oxygenated blood from thoracic aorta or from the internal</a:t>
            </a:r>
            <a:br>
              <a:rPr lang="en-GB" sz="1400" dirty="0">
                <a:latin typeface="Book Antiqua" panose="02040602050305030304" pitchFamily="18" charset="0"/>
              </a:rPr>
            </a:br>
            <a:r>
              <a:rPr lang="en-GB" sz="1400" dirty="0">
                <a:latin typeface="Book Antiqua" panose="02040602050305030304" pitchFamily="18" charset="0"/>
              </a:rPr>
              <a:t>     thoracic artery to the lungs)</a:t>
            </a:r>
            <a:endParaRPr lang="sr-Latn-CS" altLang="en-US" sz="1400" dirty="0">
              <a:latin typeface="Book Antiqua" panose="02040602050305030304" pitchFamily="18" charset="0"/>
              <a:cs typeface="Times New Roman" pitchFamily="18" charset="0"/>
            </a:endParaRPr>
          </a:p>
          <a:p>
            <a:pPr>
              <a:buFontTx/>
              <a:buNone/>
            </a:pPr>
            <a:r>
              <a:rPr lang="sr-Latn-CS" altLang="en-US" sz="1800" dirty="0">
                <a:latin typeface="Times New Roman" pitchFamily="18" charset="0"/>
                <a:cs typeface="Times New Roman" pitchFamily="18" charset="0"/>
              </a:rPr>
              <a:t>         -plexus pulmonal</a:t>
            </a:r>
            <a:r>
              <a:rPr lang="en-GB" altLang="en-US" sz="1800" dirty="0">
                <a:latin typeface="Times New Roman" pitchFamily="18" charset="0"/>
                <a:cs typeface="Times New Roman" pitchFamily="18" charset="0"/>
              </a:rPr>
              <a:t>is</a:t>
            </a:r>
          </a:p>
          <a:p>
            <a:pPr>
              <a:buNone/>
            </a:pPr>
            <a:r>
              <a:rPr lang="sr-Cyrl-CS" altLang="en-US" sz="1800" dirty="0">
                <a:latin typeface="Times New Roman" pitchFamily="18" charset="0"/>
                <a:cs typeface="Times New Roman" pitchFamily="18" charset="0"/>
              </a:rPr>
              <a:t>б) </a:t>
            </a:r>
            <a:r>
              <a:rPr lang="en-GB" altLang="en-US" sz="1800" dirty="0">
                <a:latin typeface="Times New Roman" pitchFamily="18" charset="0"/>
                <a:cs typeface="Times New Roman" pitchFamily="18" charset="0"/>
              </a:rPr>
              <a:t>exit elements:</a:t>
            </a:r>
            <a:br>
              <a:rPr lang="en-GB" altLang="en-US" sz="1800" dirty="0">
                <a:latin typeface="Times New Roman" pitchFamily="18" charset="0"/>
                <a:cs typeface="Times New Roman" pitchFamily="18" charset="0"/>
              </a:rPr>
            </a:br>
            <a:r>
              <a:rPr lang="en-GB" altLang="en-US" sz="1800" dirty="0">
                <a:latin typeface="Times New Roman" pitchFamily="18" charset="0"/>
                <a:cs typeface="Times New Roman" pitchFamily="18" charset="0"/>
              </a:rPr>
              <a:t>   </a:t>
            </a:r>
            <a:r>
              <a:rPr lang="sr-Cyrl-CS" altLang="en-US" sz="1800" dirty="0">
                <a:latin typeface="Times New Roman" pitchFamily="18" charset="0"/>
                <a:cs typeface="Times New Roman" pitchFamily="18" charset="0"/>
              </a:rPr>
              <a:t>-</a:t>
            </a:r>
            <a:r>
              <a:rPr lang="en-US" altLang="en-US" sz="1800" dirty="0">
                <a:latin typeface="Times New Roman" pitchFamily="18" charset="0"/>
                <a:cs typeface="Times New Roman" pitchFamily="18" charset="0"/>
              </a:rPr>
              <a:t> </a:t>
            </a:r>
            <a:r>
              <a:rPr lang="en-GB" altLang="en-US" sz="1800" dirty="0">
                <a:latin typeface="Times New Roman" pitchFamily="18" charset="0"/>
                <a:cs typeface="Times New Roman" pitchFamily="18" charset="0"/>
              </a:rPr>
              <a:t>2 pulmonary veins (vv. </a:t>
            </a:r>
            <a:r>
              <a:rPr lang="en-GB" altLang="en-US" sz="1800" dirty="0" err="1">
                <a:latin typeface="Times New Roman" pitchFamily="18" charset="0"/>
                <a:cs typeface="Times New Roman" pitchFamily="18" charset="0"/>
              </a:rPr>
              <a:t>pulmonales</a:t>
            </a:r>
            <a:r>
              <a:rPr lang="en-GB" altLang="en-US" sz="1800" dirty="0">
                <a:latin typeface="Times New Roman" pitchFamily="18" charset="0"/>
                <a:cs typeface="Times New Roman" pitchFamily="18" charset="0"/>
              </a:rPr>
              <a:t>) - </a:t>
            </a:r>
            <a:r>
              <a:rPr lang="sr-Latn-CS" altLang="en-US" sz="1800" dirty="0">
                <a:latin typeface="Times New Roman" pitchFamily="18" charset="0"/>
                <a:cs typeface="Times New Roman" pitchFamily="18" charset="0"/>
              </a:rPr>
              <a:t>(</a:t>
            </a:r>
            <a:r>
              <a:rPr lang="en-US" altLang="en-US" sz="1800" dirty="0">
                <a:latin typeface="Times New Roman" pitchFamily="18" charset="0"/>
                <a:cs typeface="Times New Roman" pitchFamily="18" charset="0"/>
              </a:rPr>
              <a:t>functional blood</a:t>
            </a:r>
            <a:br>
              <a:rPr lang="en-US" altLang="en-US" sz="1800" dirty="0">
                <a:latin typeface="Times New Roman" pitchFamily="18" charset="0"/>
                <a:cs typeface="Times New Roman" pitchFamily="18" charset="0"/>
              </a:rPr>
            </a:br>
            <a:r>
              <a:rPr lang="en-US" altLang="en-US" sz="1800" dirty="0">
                <a:latin typeface="Times New Roman" pitchFamily="18" charset="0"/>
                <a:cs typeface="Times New Roman" pitchFamily="18" charset="0"/>
              </a:rPr>
              <a:t>      vessels</a:t>
            </a:r>
            <a:r>
              <a:rPr lang="sr-Latn-CS" altLang="en-US" sz="1800" dirty="0">
                <a:latin typeface="Times New Roman" pitchFamily="18" charset="0"/>
                <a:cs typeface="Times New Roman" pitchFamily="18" charset="0"/>
              </a:rPr>
              <a:t>)</a:t>
            </a:r>
            <a:r>
              <a:rPr lang="en-GB" altLang="en-US" sz="1800" dirty="0">
                <a:latin typeface="Times New Roman" pitchFamily="18" charset="0"/>
                <a:cs typeface="Times New Roman" pitchFamily="18" charset="0"/>
              </a:rPr>
              <a:t> </a:t>
            </a:r>
            <a:r>
              <a:rPr lang="en-GB" altLang="en-US" sz="1400" dirty="0">
                <a:latin typeface="Book Antiqua" panose="02040602050305030304" pitchFamily="18" charset="0"/>
                <a:cs typeface="Times New Roman" pitchFamily="18" charset="0"/>
              </a:rPr>
              <a:t>(</a:t>
            </a:r>
            <a:r>
              <a:rPr lang="en-GB" sz="1400" dirty="0">
                <a:latin typeface="Book Antiqua" panose="02040602050305030304" pitchFamily="18" charset="0"/>
              </a:rPr>
              <a:t>carry oxygenated blood from the lungs to the left side</a:t>
            </a:r>
            <a:br>
              <a:rPr lang="en-GB" sz="1400" dirty="0">
                <a:latin typeface="Book Antiqua" panose="02040602050305030304" pitchFamily="18" charset="0"/>
              </a:rPr>
            </a:br>
            <a:r>
              <a:rPr lang="en-GB" sz="1400" dirty="0">
                <a:latin typeface="Book Antiqua" panose="02040602050305030304" pitchFamily="18" charset="0"/>
              </a:rPr>
              <a:t>        of the heart)</a:t>
            </a:r>
            <a:endParaRPr lang="sr-Latn-CS" altLang="en-US" sz="1400" dirty="0">
              <a:latin typeface="Book Antiqua" panose="02040602050305030304" pitchFamily="18" charset="0"/>
              <a:cs typeface="Times New Roman" pitchFamily="18" charset="0"/>
            </a:endParaRPr>
          </a:p>
          <a:p>
            <a:pPr>
              <a:buFontTx/>
              <a:buNone/>
            </a:pPr>
            <a:r>
              <a:rPr lang="en-GB" altLang="en-US" sz="1800" dirty="0">
                <a:latin typeface="Times New Roman" pitchFamily="18" charset="0"/>
                <a:cs typeface="Times New Roman" pitchFamily="18" charset="0"/>
              </a:rPr>
              <a:t>	   </a:t>
            </a:r>
            <a:r>
              <a:rPr lang="sr-Cyrl-CS" altLang="en-US" sz="1800" dirty="0">
                <a:latin typeface="Times New Roman" pitchFamily="18" charset="0"/>
                <a:cs typeface="Times New Roman" pitchFamily="18" charset="0"/>
              </a:rPr>
              <a:t>-</a:t>
            </a:r>
            <a:r>
              <a:rPr lang="sr-Latn-CS" altLang="en-US" sz="1800" dirty="0">
                <a:latin typeface="Times New Roman" pitchFamily="18" charset="0"/>
                <a:cs typeface="Times New Roman" pitchFamily="18" charset="0"/>
              </a:rPr>
              <a:t>vv. bronchiales</a:t>
            </a:r>
            <a:r>
              <a:rPr lang="sr-Cyrl-CS" altLang="en-US" sz="1800" dirty="0">
                <a:latin typeface="Times New Roman" pitchFamily="18" charset="0"/>
                <a:cs typeface="Times New Roman" pitchFamily="18" charset="0"/>
              </a:rPr>
              <a:t> </a:t>
            </a:r>
            <a:r>
              <a:rPr lang="sr-Latn-CS" altLang="en-US" sz="1800" dirty="0">
                <a:latin typeface="Times New Roman" pitchFamily="18" charset="0"/>
                <a:cs typeface="Times New Roman" pitchFamily="18" charset="0"/>
              </a:rPr>
              <a:t>(</a:t>
            </a:r>
            <a:r>
              <a:rPr lang="en-US" altLang="en-US" sz="1800" dirty="0">
                <a:latin typeface="Times New Roman" pitchFamily="18" charset="0"/>
                <a:cs typeface="Times New Roman" pitchFamily="18" charset="0"/>
              </a:rPr>
              <a:t>nutritive blood vessels</a:t>
            </a:r>
            <a:r>
              <a:rPr lang="sr-Latn-CS" altLang="en-US" sz="1800" dirty="0">
                <a:latin typeface="Times New Roman" pitchFamily="18" charset="0"/>
                <a:cs typeface="Times New Roman" pitchFamily="18" charset="0"/>
              </a:rPr>
              <a:t>)</a:t>
            </a:r>
            <a:endParaRPr lang="en-GB" altLang="en-US" sz="1800" dirty="0">
              <a:latin typeface="Times New Roman" pitchFamily="18" charset="0"/>
              <a:cs typeface="Times New Roman" pitchFamily="18" charset="0"/>
            </a:endParaRPr>
          </a:p>
          <a:p>
            <a:pPr>
              <a:buNone/>
            </a:pPr>
            <a:r>
              <a:rPr lang="en-GB" altLang="en-US" sz="1800" dirty="0">
                <a:latin typeface="Times New Roman" pitchFamily="18" charset="0"/>
                <a:cs typeface="Times New Roman" pitchFamily="18" charset="0"/>
              </a:rPr>
              <a:t>	      </a:t>
            </a:r>
            <a:r>
              <a:rPr lang="en-GB" altLang="en-US" sz="1400" dirty="0">
                <a:latin typeface="Book Antiqua" panose="02040602050305030304" pitchFamily="18" charset="0"/>
                <a:cs typeface="Times New Roman" pitchFamily="18" charset="0"/>
              </a:rPr>
              <a:t>(</a:t>
            </a:r>
            <a:r>
              <a:rPr lang="en-GB" sz="1400" dirty="0">
                <a:latin typeface="Book Antiqua" panose="02040602050305030304" pitchFamily="18" charset="0"/>
              </a:rPr>
              <a:t>carries  deoxygenated blood from lungs to </a:t>
            </a:r>
            <a:r>
              <a:rPr lang="en-GB" sz="1400" dirty="0" err="1">
                <a:latin typeface="Book Antiqua" panose="02040602050305030304" pitchFamily="18" charset="0"/>
              </a:rPr>
              <a:t>azygos</a:t>
            </a:r>
            <a:r>
              <a:rPr lang="en-GB" sz="1400" dirty="0">
                <a:latin typeface="Book Antiqua" panose="02040602050305030304" pitchFamily="18" charset="0"/>
              </a:rPr>
              <a:t> vein)</a:t>
            </a:r>
            <a:endParaRPr lang="sr-Latn-CS" altLang="en-US" sz="1400" dirty="0">
              <a:latin typeface="Book Antiqua" panose="02040602050305030304" pitchFamily="18" charset="0"/>
              <a:cs typeface="Times New Roman" pitchFamily="18" charset="0"/>
            </a:endParaRPr>
          </a:p>
          <a:p>
            <a:pPr>
              <a:buFontTx/>
              <a:buNone/>
            </a:pPr>
            <a:endParaRPr lang="sr-Cyrl-CS" altLang="en-US" sz="1800" dirty="0">
              <a:latin typeface="Times New Roman" pitchFamily="18" charset="0"/>
              <a:cs typeface="Times New Roman" pitchFamily="18" charset="0"/>
            </a:endParaRPr>
          </a:p>
        </p:txBody>
      </p:sp>
      <p:sp>
        <p:nvSpPr>
          <p:cNvPr id="23555" name="Title 1"/>
          <p:cNvSpPr txBox="1">
            <a:spLocks noChangeArrowheads="1"/>
          </p:cNvSpPr>
          <p:nvPr/>
        </p:nvSpPr>
        <p:spPr bwMode="auto">
          <a:xfrm>
            <a:off x="714375" y="0"/>
            <a:ext cx="8178800" cy="652463"/>
          </a:xfrm>
          <a:prstGeom prst="rect">
            <a:avLst/>
          </a:prstGeom>
          <a:noFill/>
          <a:ln w="9525">
            <a:noFill/>
            <a:miter lim="800000"/>
            <a:headEnd/>
            <a:tailEnd/>
          </a:ln>
        </p:spPr>
        <p:txBody>
          <a:bodyPr/>
          <a:lstStyle/>
          <a:p>
            <a:pPr algn="ctr"/>
            <a:r>
              <a:rPr lang="en-US" altLang="en-US" sz="3500" dirty="0">
                <a:solidFill>
                  <a:schemeClr val="tx2"/>
                </a:solidFill>
                <a:latin typeface="Constantia" pitchFamily="18" charset="0"/>
              </a:rPr>
              <a:t>Pulmonary root (</a:t>
            </a:r>
            <a:r>
              <a:rPr lang="en-GB" altLang="en-US" sz="3500" dirty="0">
                <a:solidFill>
                  <a:schemeClr val="tx2"/>
                </a:solidFill>
                <a:latin typeface="Constantia" pitchFamily="18" charset="0"/>
              </a:rPr>
              <a:t>Radix </a:t>
            </a:r>
            <a:r>
              <a:rPr lang="en-GB" altLang="en-US" sz="3500" dirty="0" err="1">
                <a:solidFill>
                  <a:schemeClr val="tx2"/>
                </a:solidFill>
                <a:latin typeface="Constantia" pitchFamily="18" charset="0"/>
              </a:rPr>
              <a:t>pulmonis</a:t>
            </a:r>
            <a:r>
              <a:rPr lang="en-GB" altLang="en-US" sz="3500" dirty="0">
                <a:solidFill>
                  <a:schemeClr val="tx2"/>
                </a:solidFill>
                <a:latin typeface="Constantia" pitchFamily="18" charset="0"/>
              </a:rPr>
              <a:t>)</a:t>
            </a:r>
            <a:endParaRPr lang="en-US" altLang="en-US" sz="3500" dirty="0">
              <a:solidFill>
                <a:schemeClr val="tx2"/>
              </a:solidFill>
              <a:latin typeface="Constantia" pitchFamily="18" charset="0"/>
            </a:endParaRPr>
          </a:p>
        </p:txBody>
      </p:sp>
      <p:sp>
        <p:nvSpPr>
          <p:cNvPr id="23556" name="Rectangle 2"/>
          <p:cNvSpPr>
            <a:spLocks noGrp="1" noChangeArrowheads="1"/>
          </p:cNvSpPr>
          <p:nvPr/>
        </p:nvSpPr>
        <p:spPr bwMode="auto">
          <a:xfrm>
            <a:off x="180975" y="768350"/>
            <a:ext cx="8713788" cy="1292498"/>
          </a:xfrm>
          <a:prstGeom prst="rect">
            <a:avLst/>
          </a:prstGeom>
          <a:noFill/>
          <a:ln w="9525" cap="flat" cmpd="sng">
            <a:noFill/>
            <a:miter lim="800000"/>
            <a:headEnd/>
            <a:tailEnd/>
          </a:ln>
          <a:effectLst/>
        </p:spPr>
        <p:txBody>
          <a:bodyPr/>
          <a:lstStyle/>
          <a:p>
            <a:pPr marL="342900" indent="-342900">
              <a:spcBef>
                <a:spcPct val="20000"/>
              </a:spcBef>
              <a:buFontTx/>
              <a:buNone/>
            </a:pPr>
            <a:r>
              <a:rPr lang="en-GB" altLang="en-US" dirty="0">
                <a:latin typeface="Book Antiqua" pitchFamily="18" charset="0"/>
                <a:ea typeface="Book Antiqua" pitchFamily="18" charset="0"/>
                <a:cs typeface="Book Antiqua" pitchFamily="18" charset="0"/>
              </a:rPr>
              <a:t>* </a:t>
            </a:r>
            <a:r>
              <a:rPr lang="en-GB" dirty="0">
                <a:latin typeface="Book Antiqua" panose="02040602050305030304" pitchFamily="18" charset="0"/>
              </a:rPr>
              <a:t>The root of the lung is </a:t>
            </a:r>
            <a:r>
              <a:rPr lang="en-GB" b="1" dirty="0">
                <a:latin typeface="Book Antiqua" panose="02040602050305030304" pitchFamily="18" charset="0"/>
              </a:rPr>
              <a:t>a group of structures that emerge at the hilum of each lung</a:t>
            </a:r>
            <a:r>
              <a:rPr lang="en-GB" dirty="0">
                <a:latin typeface="Book Antiqua" panose="02040602050305030304" pitchFamily="18" charset="0"/>
              </a:rPr>
              <a:t>, just above the middle of the </a:t>
            </a:r>
            <a:r>
              <a:rPr lang="en-GB" dirty="0" err="1">
                <a:latin typeface="Book Antiqua" panose="02040602050305030304" pitchFamily="18" charset="0"/>
              </a:rPr>
              <a:t>mediastinal</a:t>
            </a:r>
            <a:r>
              <a:rPr lang="en-GB" dirty="0">
                <a:latin typeface="Book Antiqua" panose="02040602050305030304" pitchFamily="18" charset="0"/>
              </a:rPr>
              <a:t> surface and behind the cardiac impression of the lung </a:t>
            </a:r>
            <a:r>
              <a:rPr lang="en-US" altLang="en-US" dirty="0">
                <a:latin typeface="Book Antiqua" pitchFamily="18" charset="0"/>
                <a:ea typeface="Book Antiqua" pitchFamily="18" charset="0"/>
                <a:cs typeface="Book Antiqua" pitchFamily="18" charset="0"/>
              </a:rPr>
              <a:t>(</a:t>
            </a:r>
            <a:r>
              <a:rPr lang="en-GB" altLang="en-US" dirty="0">
                <a:latin typeface="Book Antiqua" pitchFamily="18" charset="0"/>
                <a:ea typeface="Book Antiqua" pitchFamily="18" charset="0"/>
                <a:cs typeface="Book Antiqua" pitchFamily="18" charset="0"/>
              </a:rPr>
              <a:t>hilum </a:t>
            </a:r>
            <a:r>
              <a:rPr lang="en-GB" altLang="en-US" dirty="0" err="1">
                <a:latin typeface="Book Antiqua" pitchFamily="18" charset="0"/>
                <a:ea typeface="Book Antiqua" pitchFamily="18" charset="0"/>
                <a:cs typeface="Book Antiqua" pitchFamily="18" charset="0"/>
              </a:rPr>
              <a:t>pulmonis</a:t>
            </a:r>
            <a:r>
              <a:rPr lang="en-GB" altLang="en-US" dirty="0">
                <a:latin typeface="Book Antiqua" pitchFamily="18" charset="0"/>
                <a:ea typeface="Book Antiqua" pitchFamily="18" charset="0"/>
                <a:cs typeface="Book Antiqua" pitchFamily="18" charset="0"/>
              </a:rPr>
              <a:t>) – all structures that enter to or exit from lungs</a:t>
            </a:r>
          </a:p>
        </p:txBody>
      </p:sp>
      <p:pic>
        <p:nvPicPr>
          <p:cNvPr id="23558" name="Picture 2" descr="medijast"/>
          <p:cNvPicPr>
            <a:picLocks noGrp="1" noChangeAspect="1" noChangeArrowheads="1"/>
          </p:cNvPicPr>
          <p:nvPr/>
        </p:nvPicPr>
        <p:blipFill>
          <a:blip r:embed="rId3" cstate="print">
            <a:lum contrast="18000"/>
          </a:blip>
          <a:srcRect/>
          <a:stretch>
            <a:fillRect/>
          </a:stretch>
        </p:blipFill>
        <p:spPr bwMode="auto">
          <a:xfrm>
            <a:off x="5940425" y="4581525"/>
            <a:ext cx="3019425" cy="2117725"/>
          </a:xfrm>
          <a:prstGeom prst="rect">
            <a:avLst/>
          </a:prstGeom>
          <a:noFill/>
          <a:ln w="9525" cap="flat" cmpd="sng">
            <a:noFill/>
            <a:bevel/>
            <a:headEnd/>
            <a:tailEnd/>
          </a:ln>
          <a:effectLst/>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0"/>
          <p:cNvPicPr>
            <a:picLocks noChangeAspect="1" noChangeArrowheads="1"/>
          </p:cNvPicPr>
          <p:nvPr/>
        </p:nvPicPr>
        <p:blipFill>
          <a:blip r:embed="rId2" cstate="print"/>
          <a:srcRect l="20218" t="6808" r="30794" b="44119"/>
          <a:stretch>
            <a:fillRect/>
          </a:stretch>
        </p:blipFill>
        <p:spPr bwMode="auto">
          <a:xfrm>
            <a:off x="1907704" y="1268760"/>
            <a:ext cx="4778375" cy="3829050"/>
          </a:xfrm>
          <a:prstGeom prst="rect">
            <a:avLst/>
          </a:prstGeom>
          <a:noFill/>
          <a:ln w="9525">
            <a:noFill/>
            <a:miter lim="800000"/>
            <a:headEnd/>
            <a:tailEnd/>
          </a:ln>
        </p:spPr>
      </p:pic>
    </p:spTree>
    <p:extLst>
      <p:ext uri="{BB962C8B-B14F-4D97-AF65-F5344CB8AC3E}">
        <p14:creationId xmlns:p14="http://schemas.microsoft.com/office/powerpoint/2010/main" val="36004930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idx="4294967295"/>
          </p:nvPr>
        </p:nvSpPr>
        <p:spPr>
          <a:xfrm>
            <a:off x="612775" y="-23813"/>
            <a:ext cx="8085138" cy="715963"/>
          </a:xfrm>
        </p:spPr>
        <p:txBody>
          <a:bodyPr/>
          <a:lstStyle/>
          <a:p>
            <a:r>
              <a:rPr lang="en-US" altLang="en-US" sz="2800" b="1" dirty="0">
                <a:solidFill>
                  <a:srgbClr val="99CCFF"/>
                </a:solidFill>
                <a:latin typeface="Book Antiqua" pitchFamily="18" charset="0"/>
                <a:ea typeface="Book Antiqua" pitchFamily="18" charset="0"/>
                <a:cs typeface="Book Antiqua" pitchFamily="18" charset="0"/>
              </a:rPr>
              <a:t>LUNGS </a:t>
            </a:r>
            <a:r>
              <a:rPr lang="en-GB" altLang="en-US" sz="2800" b="1" dirty="0">
                <a:solidFill>
                  <a:srgbClr val="99CCFF"/>
                </a:solidFill>
                <a:latin typeface="Book Antiqua" pitchFamily="18" charset="0"/>
                <a:ea typeface="Book Antiqua" pitchFamily="18" charset="0"/>
                <a:cs typeface="Book Antiqua" pitchFamily="18" charset="0"/>
              </a:rPr>
              <a:t>(PULMONES)</a:t>
            </a:r>
          </a:p>
        </p:txBody>
      </p:sp>
      <p:sp>
        <p:nvSpPr>
          <p:cNvPr id="24579" name="Rectangle 3"/>
          <p:cNvSpPr>
            <a:spLocks noGrp="1" noChangeArrowheads="1"/>
          </p:cNvSpPr>
          <p:nvPr>
            <p:ph type="body" idx="4294967295"/>
          </p:nvPr>
        </p:nvSpPr>
        <p:spPr>
          <a:xfrm>
            <a:off x="-26243" y="620688"/>
            <a:ext cx="9109075" cy="6021387"/>
          </a:xfrm>
        </p:spPr>
        <p:txBody>
          <a:bodyPr/>
          <a:lstStyle/>
          <a:p>
            <a:pPr marL="609600" indent="-609600">
              <a:buFontTx/>
              <a:buNone/>
            </a:pPr>
            <a:r>
              <a:rPr lang="en-US" altLang="en-US" sz="1800" dirty="0">
                <a:latin typeface="Book Antiqua" pitchFamily="18" charset="0"/>
                <a:ea typeface="Book Antiqua" pitchFamily="18" charset="0"/>
                <a:cs typeface="Book Antiqua" pitchFamily="18" charset="0"/>
              </a:rPr>
              <a:t>- </a:t>
            </a:r>
            <a:r>
              <a:rPr lang="en-GB" sz="1800" dirty="0">
                <a:latin typeface="Book Antiqua" panose="02040602050305030304" pitchFamily="18" charset="0"/>
              </a:rPr>
              <a:t>The lungs are paired, roughly </a:t>
            </a:r>
            <a:r>
              <a:rPr lang="en-GB" sz="1800" b="1" dirty="0">
                <a:latin typeface="Book Antiqua" panose="02040602050305030304" pitchFamily="18" charset="0"/>
              </a:rPr>
              <a:t>cone</a:t>
            </a:r>
            <a:r>
              <a:rPr lang="en-GB" sz="1800" dirty="0">
                <a:latin typeface="Book Antiqua" panose="02040602050305030304" pitchFamily="18" charset="0"/>
              </a:rPr>
              <a:t> shaped, with an apex, base, three surfaces and three borders.</a:t>
            </a:r>
            <a:r>
              <a:rPr lang="en-GB" sz="1800" dirty="0"/>
              <a:t> </a:t>
            </a:r>
            <a:r>
              <a:rPr lang="en-US" altLang="en-US" sz="1800" dirty="0">
                <a:latin typeface="Book Antiqua" pitchFamily="18" charset="0"/>
                <a:ea typeface="Book Antiqua" pitchFamily="18" charset="0"/>
                <a:cs typeface="Book Antiqua" pitchFamily="18" charset="0"/>
              </a:rPr>
              <a:t>:</a:t>
            </a:r>
            <a:br>
              <a:rPr lang="en-US" altLang="en-US" sz="1800" dirty="0">
                <a:latin typeface="Book Antiqua" pitchFamily="18" charset="0"/>
                <a:ea typeface="Book Antiqua" pitchFamily="18" charset="0"/>
                <a:cs typeface="Book Antiqua" pitchFamily="18" charset="0"/>
              </a:rPr>
            </a:br>
            <a:r>
              <a:rPr lang="en-US" altLang="en-US" sz="1800" dirty="0">
                <a:latin typeface="Book Antiqua" pitchFamily="18" charset="0"/>
                <a:ea typeface="Book Antiqua" pitchFamily="18" charset="0"/>
                <a:cs typeface="Book Antiqua" pitchFamily="18" charset="0"/>
              </a:rPr>
              <a:t>1) </a:t>
            </a:r>
            <a:r>
              <a:rPr lang="en-GB" altLang="en-US" sz="1800" dirty="0">
                <a:latin typeface="Book Antiqua" pitchFamily="18" charset="0"/>
                <a:ea typeface="Book Antiqua" pitchFamily="18" charset="0"/>
                <a:cs typeface="Book Antiqua" pitchFamily="18" charset="0"/>
              </a:rPr>
              <a:t>the right lung (</a:t>
            </a:r>
            <a:r>
              <a:rPr lang="en-GB" altLang="en-US" sz="1800" b="1" dirty="0" err="1">
                <a:latin typeface="Book Antiqua" pitchFamily="18" charset="0"/>
                <a:ea typeface="Book Antiqua" pitchFamily="18" charset="0"/>
                <a:cs typeface="Book Antiqua" pitchFamily="18" charset="0"/>
              </a:rPr>
              <a:t>pulmo</a:t>
            </a:r>
            <a:r>
              <a:rPr lang="en-GB" altLang="en-US" sz="1800" b="1" dirty="0">
                <a:latin typeface="Book Antiqua" pitchFamily="18" charset="0"/>
                <a:ea typeface="Book Antiqua" pitchFamily="18" charset="0"/>
                <a:cs typeface="Book Antiqua" pitchFamily="18" charset="0"/>
              </a:rPr>
              <a:t> </a:t>
            </a:r>
            <a:r>
              <a:rPr lang="en-GB" altLang="en-US" sz="1800" b="1" dirty="0" err="1">
                <a:latin typeface="Book Antiqua" pitchFamily="18" charset="0"/>
                <a:ea typeface="Book Antiqua" pitchFamily="18" charset="0"/>
                <a:cs typeface="Book Antiqua" pitchFamily="18" charset="0"/>
              </a:rPr>
              <a:t>dexter</a:t>
            </a:r>
            <a:r>
              <a:rPr lang="en-GB" altLang="en-US" sz="1800" dirty="0">
                <a:latin typeface="Book Antiqua" pitchFamily="18" charset="0"/>
                <a:ea typeface="Book Antiqua" pitchFamily="18" charset="0"/>
                <a:cs typeface="Book Antiqua" pitchFamily="18" charset="0"/>
              </a:rPr>
              <a:t>)</a:t>
            </a:r>
            <a:br>
              <a:rPr lang="en-US" altLang="en-US" sz="1800" dirty="0">
                <a:latin typeface="Book Antiqua" pitchFamily="18" charset="0"/>
                <a:ea typeface="Book Antiqua" pitchFamily="18" charset="0"/>
                <a:cs typeface="Book Antiqua" pitchFamily="18" charset="0"/>
              </a:rPr>
            </a:br>
            <a:r>
              <a:rPr lang="en-US" altLang="en-US" sz="1800" dirty="0">
                <a:latin typeface="Book Antiqua" pitchFamily="18" charset="0"/>
                <a:ea typeface="Book Antiqua" pitchFamily="18" charset="0"/>
                <a:cs typeface="Book Antiqua" pitchFamily="18" charset="0"/>
              </a:rPr>
              <a:t>2) </a:t>
            </a:r>
            <a:r>
              <a:rPr lang="en-GB" altLang="en-US" sz="1800" dirty="0">
                <a:latin typeface="Book Antiqua" pitchFamily="18" charset="0"/>
                <a:ea typeface="Book Antiqua" pitchFamily="18" charset="0"/>
                <a:cs typeface="Book Antiqua" pitchFamily="18" charset="0"/>
              </a:rPr>
              <a:t>the left lung (</a:t>
            </a:r>
            <a:r>
              <a:rPr lang="en-GB" altLang="en-US" sz="1800" b="1" dirty="0" err="1">
                <a:latin typeface="Book Antiqua" pitchFamily="18" charset="0"/>
                <a:ea typeface="Book Antiqua" pitchFamily="18" charset="0"/>
                <a:cs typeface="Book Antiqua" pitchFamily="18" charset="0"/>
              </a:rPr>
              <a:t>pulmo</a:t>
            </a:r>
            <a:r>
              <a:rPr lang="en-GB" altLang="en-US" sz="1800" b="1" dirty="0">
                <a:latin typeface="Book Antiqua" pitchFamily="18" charset="0"/>
                <a:ea typeface="Book Antiqua" pitchFamily="18" charset="0"/>
                <a:cs typeface="Book Antiqua" pitchFamily="18" charset="0"/>
              </a:rPr>
              <a:t> sinister</a:t>
            </a:r>
            <a:r>
              <a:rPr lang="en-GB" altLang="en-US" sz="1800" dirty="0">
                <a:latin typeface="Book Antiqua" pitchFamily="18" charset="0"/>
                <a:ea typeface="Book Antiqua" pitchFamily="18" charset="0"/>
                <a:cs typeface="Book Antiqua" pitchFamily="18" charset="0"/>
              </a:rPr>
              <a:t>)</a:t>
            </a:r>
          </a:p>
          <a:p>
            <a:pPr marL="609600" indent="-609600">
              <a:buFontTx/>
              <a:buNone/>
            </a:pPr>
            <a:endParaRPr lang="en-GB" altLang="en-US" sz="1800" dirty="0">
              <a:solidFill>
                <a:srgbClr val="CC6600"/>
              </a:solidFill>
              <a:latin typeface="Book Antiqua" pitchFamily="18" charset="0"/>
              <a:ea typeface="Book Antiqua" pitchFamily="18" charset="0"/>
              <a:cs typeface="Book Antiqua" pitchFamily="18" charset="0"/>
            </a:endParaRPr>
          </a:p>
          <a:p>
            <a:pPr marL="609600" indent="-609600">
              <a:buFontTx/>
              <a:buNone/>
            </a:pPr>
            <a:r>
              <a:rPr lang="en-GB" altLang="en-US" sz="1800" dirty="0">
                <a:latin typeface="Book Antiqua" pitchFamily="18" charset="0"/>
                <a:ea typeface="Book Antiqua" pitchFamily="18" charset="0"/>
                <a:cs typeface="Book Antiqua" pitchFamily="18" charset="0"/>
              </a:rPr>
              <a:t>- </a:t>
            </a:r>
            <a:r>
              <a:rPr lang="en-GB" sz="1800" dirty="0">
                <a:latin typeface="Book Antiqua" panose="02040602050305030304" pitchFamily="18" charset="0"/>
              </a:rPr>
              <a:t>Each lung is surrounded by a pleural cavity, which is formed by the visceral and</a:t>
            </a:r>
            <a:br>
              <a:rPr lang="en-GB" sz="1800" dirty="0">
                <a:latin typeface="Book Antiqua" panose="02040602050305030304" pitchFamily="18" charset="0"/>
              </a:rPr>
            </a:br>
            <a:r>
              <a:rPr lang="en-GB" sz="1800" dirty="0">
                <a:latin typeface="Book Antiqua" panose="02040602050305030304" pitchFamily="18" charset="0"/>
              </a:rPr>
              <a:t>parietal pleura</a:t>
            </a:r>
            <a:endParaRPr lang="en-GB" altLang="en-US" sz="1800" dirty="0">
              <a:latin typeface="Book Antiqua" pitchFamily="18" charset="0"/>
              <a:ea typeface="Book Antiqua" pitchFamily="18" charset="0"/>
              <a:cs typeface="Book Antiqua" pitchFamily="18" charset="0"/>
            </a:endParaRPr>
          </a:p>
          <a:p>
            <a:pPr marL="609600" indent="-609600">
              <a:buFontTx/>
              <a:buNone/>
            </a:pPr>
            <a:r>
              <a:rPr lang="en-GB" altLang="en-US" sz="1800" dirty="0">
                <a:latin typeface="Book Antiqua" pitchFamily="18" charset="0"/>
                <a:ea typeface="Book Antiqua" pitchFamily="18" charset="0"/>
                <a:cs typeface="Book Antiqua" pitchFamily="18" charset="0"/>
              </a:rPr>
              <a:t>- </a:t>
            </a:r>
            <a:r>
              <a:rPr lang="en-GB" sz="1800" dirty="0">
                <a:latin typeface="Book Antiqua" panose="02040602050305030304" pitchFamily="18" charset="0"/>
              </a:rPr>
              <a:t>The lungs lie either side of the mediastinum, within the paired lateral part of thoracic cavity named </a:t>
            </a:r>
            <a:r>
              <a:rPr lang="en-GB" sz="1800" b="1" dirty="0" err="1">
                <a:latin typeface="Book Antiqua" pitchFamily="18" charset="0"/>
              </a:rPr>
              <a:t>s</a:t>
            </a:r>
            <a:r>
              <a:rPr lang="en-GB" altLang="en-US" sz="1800" b="1" dirty="0" err="1">
                <a:latin typeface="Book Antiqua" pitchFamily="18" charset="0"/>
                <a:ea typeface="Book Antiqua" pitchFamily="18" charset="0"/>
                <a:cs typeface="Book Antiqua" pitchFamily="18" charset="0"/>
              </a:rPr>
              <a:t>patium</a:t>
            </a:r>
            <a:r>
              <a:rPr lang="en-GB" altLang="en-US" sz="1800" b="1" dirty="0">
                <a:latin typeface="Book Antiqua" pitchFamily="18" charset="0"/>
                <a:ea typeface="Book Antiqua" pitchFamily="18" charset="0"/>
                <a:cs typeface="Book Antiqua" pitchFamily="18" charset="0"/>
              </a:rPr>
              <a:t> </a:t>
            </a:r>
            <a:r>
              <a:rPr lang="en-GB" altLang="en-US" sz="1800" b="1" dirty="0" err="1">
                <a:latin typeface="Book Antiqua" pitchFamily="18" charset="0"/>
                <a:ea typeface="Book Antiqua" pitchFamily="18" charset="0"/>
                <a:cs typeface="Book Antiqua" pitchFamily="18" charset="0"/>
              </a:rPr>
              <a:t>pleuropulmonale</a:t>
            </a:r>
            <a:endParaRPr lang="sr-Latn-CS" altLang="en-US" sz="1800" dirty="0">
              <a:latin typeface="Book Antiqua" pitchFamily="18" charset="0"/>
              <a:ea typeface="Book Antiqua" pitchFamily="18" charset="0"/>
              <a:cs typeface="Book Antiqua" pitchFamily="18" charset="0"/>
            </a:endParaRPr>
          </a:p>
          <a:p>
            <a:pPr marL="609600" indent="-609600">
              <a:buFontTx/>
              <a:buNone/>
            </a:pPr>
            <a:r>
              <a:rPr lang="en-GB" altLang="en-US" sz="1800" dirty="0">
                <a:latin typeface="Book Antiqua" pitchFamily="18" charset="0"/>
                <a:ea typeface="Book Antiqua" pitchFamily="18" charset="0"/>
                <a:cs typeface="Book Antiqua" pitchFamily="18" charset="0"/>
              </a:rPr>
              <a:t>- </a:t>
            </a:r>
            <a:r>
              <a:rPr lang="en-US" altLang="en-US" sz="1800" dirty="0">
                <a:latin typeface="Book Antiqua" pitchFamily="18" charset="0"/>
                <a:ea typeface="Book Antiqua" pitchFamily="18" charset="0"/>
                <a:cs typeface="Book Antiqua" pitchFamily="18" charset="0"/>
              </a:rPr>
              <a:t>On each lungs, there are:</a:t>
            </a:r>
            <a:br>
              <a:rPr lang="en-US" altLang="en-US" sz="1800" b="1" dirty="0">
                <a:latin typeface="Book Antiqua" pitchFamily="18" charset="0"/>
                <a:ea typeface="Book Antiqua" pitchFamily="18" charset="0"/>
                <a:cs typeface="Book Antiqua" pitchFamily="18" charset="0"/>
              </a:rPr>
            </a:br>
            <a:r>
              <a:rPr lang="en-US" altLang="en-US" sz="1800" b="1" dirty="0">
                <a:latin typeface="Book Antiqua" pitchFamily="18" charset="0"/>
                <a:ea typeface="Book Antiqua" pitchFamily="18" charset="0"/>
                <a:cs typeface="Book Antiqua" pitchFamily="18" charset="0"/>
              </a:rPr>
              <a:t>* 3 surfaces:  - lateral, convex, (</a:t>
            </a:r>
            <a:r>
              <a:rPr lang="en-GB" altLang="en-US" sz="1800" b="1" dirty="0" err="1">
                <a:latin typeface="Book Antiqua" pitchFamily="18" charset="0"/>
                <a:ea typeface="Book Antiqua" pitchFamily="18" charset="0"/>
                <a:cs typeface="Book Antiqua" pitchFamily="18" charset="0"/>
              </a:rPr>
              <a:t>facies</a:t>
            </a:r>
            <a:r>
              <a:rPr lang="en-GB" altLang="en-US" sz="1800" b="1" dirty="0">
                <a:latin typeface="Book Antiqua" pitchFamily="18" charset="0"/>
                <a:ea typeface="Book Antiqua" pitchFamily="18" charset="0"/>
                <a:cs typeface="Book Antiqua" pitchFamily="18" charset="0"/>
              </a:rPr>
              <a:t> </a:t>
            </a:r>
            <a:r>
              <a:rPr lang="en-GB" altLang="en-US" sz="1800" b="1" dirty="0" err="1">
                <a:latin typeface="Book Antiqua" pitchFamily="18" charset="0"/>
                <a:ea typeface="Book Antiqua" pitchFamily="18" charset="0"/>
                <a:cs typeface="Book Antiqua" pitchFamily="18" charset="0"/>
              </a:rPr>
              <a:t>costalis</a:t>
            </a:r>
            <a:r>
              <a:rPr lang="en-US" altLang="en-US" sz="1800" b="1" dirty="0">
                <a:latin typeface="Book Antiqua" pitchFamily="18" charset="0"/>
                <a:ea typeface="Book Antiqua" pitchFamily="18" charset="0"/>
                <a:cs typeface="Book Antiqua" pitchFamily="18" charset="0"/>
              </a:rPr>
              <a:t>)</a:t>
            </a:r>
          </a:p>
          <a:p>
            <a:pPr marL="609600" indent="-609600">
              <a:buFontTx/>
              <a:buNone/>
            </a:pPr>
            <a:r>
              <a:rPr lang="en-US" altLang="en-US" sz="1800" b="1" dirty="0">
                <a:latin typeface="Book Antiqua" pitchFamily="18" charset="0"/>
                <a:ea typeface="Book Antiqua" pitchFamily="18" charset="0"/>
                <a:cs typeface="Book Antiqua" pitchFamily="18" charset="0"/>
              </a:rPr>
              <a:t>		             - medial, </a:t>
            </a:r>
            <a:r>
              <a:rPr lang="en-US" altLang="en-US" sz="1800" b="1" dirty="0" err="1">
                <a:latin typeface="Book Antiqua" pitchFamily="18" charset="0"/>
                <a:ea typeface="Book Antiqua" pitchFamily="18" charset="0"/>
                <a:cs typeface="Book Antiqua" pitchFamily="18" charset="0"/>
              </a:rPr>
              <a:t>mediastinal</a:t>
            </a:r>
            <a:r>
              <a:rPr lang="en-US" altLang="en-US" sz="1800" b="1" dirty="0">
                <a:latin typeface="Book Antiqua" pitchFamily="18" charset="0"/>
                <a:ea typeface="Book Antiqua" pitchFamily="18" charset="0"/>
                <a:cs typeface="Book Antiqua" pitchFamily="18" charset="0"/>
              </a:rPr>
              <a:t> (</a:t>
            </a:r>
            <a:r>
              <a:rPr lang="en-GB" altLang="en-US" sz="1800" b="1" dirty="0" err="1">
                <a:latin typeface="Book Antiqua" pitchFamily="18" charset="0"/>
                <a:ea typeface="Book Antiqua" pitchFamily="18" charset="0"/>
                <a:cs typeface="Book Antiqua" pitchFamily="18" charset="0"/>
              </a:rPr>
              <a:t>facies</a:t>
            </a:r>
            <a:r>
              <a:rPr lang="en-GB" altLang="en-US" sz="1800" b="1" dirty="0">
                <a:latin typeface="Book Antiqua" pitchFamily="18" charset="0"/>
                <a:ea typeface="Book Antiqua" pitchFamily="18" charset="0"/>
                <a:cs typeface="Book Antiqua" pitchFamily="18" charset="0"/>
              </a:rPr>
              <a:t> </a:t>
            </a:r>
            <a:r>
              <a:rPr lang="en-GB" altLang="en-US" sz="1800" b="1" dirty="0" err="1">
                <a:latin typeface="Book Antiqua" pitchFamily="18" charset="0"/>
                <a:ea typeface="Book Antiqua" pitchFamily="18" charset="0"/>
                <a:cs typeface="Book Antiqua" pitchFamily="18" charset="0"/>
              </a:rPr>
              <a:t>mediastinalis</a:t>
            </a:r>
            <a:r>
              <a:rPr lang="en-GB" altLang="en-US" sz="1800" b="1" dirty="0">
                <a:latin typeface="Book Antiqua" pitchFamily="18" charset="0"/>
                <a:ea typeface="Book Antiqua" pitchFamily="18" charset="0"/>
                <a:cs typeface="Book Antiqua" pitchFamily="18" charset="0"/>
              </a:rPr>
              <a:t>)</a:t>
            </a:r>
          </a:p>
          <a:p>
            <a:pPr marL="609600" indent="-609600">
              <a:buFontTx/>
              <a:buNone/>
            </a:pPr>
            <a:r>
              <a:rPr lang="en-GB" altLang="en-US" sz="1800" b="1" dirty="0">
                <a:latin typeface="Book Antiqua" pitchFamily="18" charset="0"/>
                <a:ea typeface="Book Antiqua" pitchFamily="18" charset="0"/>
                <a:cs typeface="Book Antiqua" pitchFamily="18" charset="0"/>
              </a:rPr>
              <a:t>		             - inferior, </a:t>
            </a:r>
            <a:r>
              <a:rPr lang="en-GB" altLang="en-US" sz="1800" b="1" dirty="0" err="1">
                <a:latin typeface="Book Antiqua" pitchFamily="18" charset="0"/>
                <a:ea typeface="Book Antiqua" pitchFamily="18" charset="0"/>
                <a:cs typeface="Book Antiqua" pitchFamily="18" charset="0"/>
              </a:rPr>
              <a:t>diaphragmal</a:t>
            </a:r>
            <a:r>
              <a:rPr lang="en-GB" altLang="en-US" sz="1800" b="1" dirty="0">
                <a:latin typeface="Book Antiqua" pitchFamily="18" charset="0"/>
                <a:ea typeface="Book Antiqua" pitchFamily="18" charset="0"/>
                <a:cs typeface="Book Antiqua" pitchFamily="18" charset="0"/>
              </a:rPr>
              <a:t> </a:t>
            </a:r>
            <a:r>
              <a:rPr lang="en-US" altLang="en-US" sz="1800" b="1" dirty="0">
                <a:latin typeface="Book Antiqua" pitchFamily="18" charset="0"/>
                <a:ea typeface="Book Antiqua" pitchFamily="18" charset="0"/>
                <a:cs typeface="Book Antiqua" pitchFamily="18" charset="0"/>
              </a:rPr>
              <a:t>(</a:t>
            </a:r>
            <a:r>
              <a:rPr lang="en-GB" altLang="en-US" sz="1800" b="1" dirty="0" err="1">
                <a:latin typeface="Book Antiqua" pitchFamily="18" charset="0"/>
                <a:ea typeface="Book Antiqua" pitchFamily="18" charset="0"/>
                <a:cs typeface="Book Antiqua" pitchFamily="18" charset="0"/>
              </a:rPr>
              <a:t>facies</a:t>
            </a:r>
            <a:r>
              <a:rPr lang="en-GB" altLang="en-US" sz="1800" b="1" dirty="0">
                <a:latin typeface="Book Antiqua" pitchFamily="18" charset="0"/>
                <a:ea typeface="Book Antiqua" pitchFamily="18" charset="0"/>
                <a:cs typeface="Book Antiqua" pitchFamily="18" charset="0"/>
              </a:rPr>
              <a:t> </a:t>
            </a:r>
            <a:r>
              <a:rPr lang="en-GB" altLang="en-US" sz="1800" b="1" dirty="0" err="1">
                <a:latin typeface="Book Antiqua" pitchFamily="18" charset="0"/>
                <a:ea typeface="Book Antiqua" pitchFamily="18" charset="0"/>
                <a:cs typeface="Book Antiqua" pitchFamily="18" charset="0"/>
              </a:rPr>
              <a:t>diaphragmatica</a:t>
            </a:r>
            <a:r>
              <a:rPr lang="en-GB" altLang="en-US" sz="1800" b="1"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which is also named as</a:t>
            </a:r>
            <a:br>
              <a:rPr lang="en-GB" altLang="en-US" sz="1800" dirty="0">
                <a:latin typeface="Book Antiqua" pitchFamily="18" charset="0"/>
                <a:ea typeface="Book Antiqua" pitchFamily="18" charset="0"/>
                <a:cs typeface="Book Antiqua" pitchFamily="18" charset="0"/>
              </a:rPr>
            </a:br>
            <a:r>
              <a:rPr lang="en-GB" altLang="en-US" sz="1800" b="1" dirty="0">
                <a:latin typeface="Book Antiqua" pitchFamily="18" charset="0"/>
                <a:ea typeface="Book Antiqua" pitchFamily="18" charset="0"/>
                <a:cs typeface="Book Antiqua" pitchFamily="18" charset="0"/>
              </a:rPr>
              <a:t>* </a:t>
            </a:r>
            <a:r>
              <a:rPr lang="en-US" altLang="en-US" sz="1800" b="1" dirty="0">
                <a:latin typeface="Book Antiqua" pitchFamily="18" charset="0"/>
                <a:ea typeface="Book Antiqua" pitchFamily="18" charset="0"/>
                <a:cs typeface="Book Antiqua" pitchFamily="18" charset="0"/>
              </a:rPr>
              <a:t>base </a:t>
            </a:r>
            <a:br>
              <a:rPr lang="en-GB" altLang="en-US" sz="1800" b="1" dirty="0">
                <a:latin typeface="Book Antiqua" pitchFamily="18" charset="0"/>
                <a:ea typeface="Book Antiqua" pitchFamily="18" charset="0"/>
                <a:cs typeface="Book Antiqua" pitchFamily="18" charset="0"/>
              </a:rPr>
            </a:br>
            <a:r>
              <a:rPr lang="en-GB" altLang="en-US" sz="1800" b="1" dirty="0">
                <a:latin typeface="Book Antiqua" pitchFamily="18" charset="0"/>
                <a:ea typeface="Book Antiqua" pitchFamily="18" charset="0"/>
                <a:cs typeface="Book Antiqua" pitchFamily="18" charset="0"/>
              </a:rPr>
              <a:t>* a</a:t>
            </a:r>
            <a:r>
              <a:rPr lang="en-US" altLang="en-US" sz="1800" b="1" dirty="0" err="1">
                <a:latin typeface="Book Antiqua" pitchFamily="18" charset="0"/>
                <a:ea typeface="Book Antiqua" pitchFamily="18" charset="0"/>
                <a:cs typeface="Book Antiqua" pitchFamily="18" charset="0"/>
              </a:rPr>
              <a:t>pex</a:t>
            </a:r>
            <a:r>
              <a:rPr lang="en-US" altLang="en-US" sz="1800" b="1" dirty="0">
                <a:latin typeface="Book Antiqua" pitchFamily="18" charset="0"/>
                <a:ea typeface="Book Antiqua" pitchFamily="18" charset="0"/>
                <a:cs typeface="Book Antiqua" pitchFamily="18" charset="0"/>
              </a:rPr>
              <a:t> (</a:t>
            </a:r>
            <a:r>
              <a:rPr lang="en-GB" altLang="en-US" sz="1800" b="1" dirty="0">
                <a:latin typeface="Book Antiqua" pitchFamily="18" charset="0"/>
                <a:ea typeface="Book Antiqua" pitchFamily="18" charset="0"/>
                <a:cs typeface="Book Antiqua" pitchFamily="18" charset="0"/>
              </a:rPr>
              <a:t>apex </a:t>
            </a:r>
            <a:r>
              <a:rPr lang="en-GB" altLang="en-US" sz="1800" b="1" dirty="0" err="1">
                <a:latin typeface="Book Antiqua" pitchFamily="18" charset="0"/>
                <a:ea typeface="Book Antiqua" pitchFamily="18" charset="0"/>
                <a:cs typeface="Book Antiqua" pitchFamily="18" charset="0"/>
              </a:rPr>
              <a:t>pulmonis</a:t>
            </a:r>
            <a:r>
              <a:rPr lang="en-GB" altLang="en-US" sz="1800" b="1" dirty="0">
                <a:latin typeface="Book Antiqua" pitchFamily="18" charset="0"/>
                <a:ea typeface="Book Antiqua" pitchFamily="18" charset="0"/>
                <a:cs typeface="Book Antiqua" pitchFamily="18" charset="0"/>
              </a:rPr>
              <a:t>) – </a:t>
            </a:r>
            <a:r>
              <a:rPr lang="en-US" altLang="en-US" sz="1800" b="1" dirty="0">
                <a:latin typeface="Book Antiqua" pitchFamily="18" charset="0"/>
                <a:ea typeface="Book Antiqua" pitchFamily="18" charset="0"/>
                <a:cs typeface="Book Antiqua" pitchFamily="18" charset="0"/>
              </a:rPr>
              <a:t>above the 1</a:t>
            </a:r>
            <a:r>
              <a:rPr lang="en-US" altLang="en-US" sz="1800" b="1" baseline="30000" dirty="0">
                <a:latin typeface="Book Antiqua" pitchFamily="18" charset="0"/>
                <a:ea typeface="Book Antiqua" pitchFamily="18" charset="0"/>
                <a:cs typeface="Book Antiqua" pitchFamily="18" charset="0"/>
              </a:rPr>
              <a:t>st</a:t>
            </a:r>
            <a:r>
              <a:rPr lang="en-US" altLang="en-US" sz="1800" b="1" dirty="0">
                <a:latin typeface="Book Antiqua" pitchFamily="18" charset="0"/>
                <a:ea typeface="Book Antiqua" pitchFamily="18" charset="0"/>
                <a:cs typeface="Book Antiqua" pitchFamily="18" charset="0"/>
              </a:rPr>
              <a:t> rib, located at the base of the neck</a:t>
            </a:r>
          </a:p>
          <a:p>
            <a:pPr marL="609600" indent="-609600">
              <a:buFontTx/>
              <a:buNone/>
            </a:pPr>
            <a:br>
              <a:rPr lang="en-US" altLang="en-US" sz="1800" b="1" dirty="0">
                <a:latin typeface="Book Antiqua" pitchFamily="18" charset="0"/>
                <a:ea typeface="Book Antiqua" pitchFamily="18" charset="0"/>
                <a:cs typeface="Book Antiqua" pitchFamily="18" charset="0"/>
              </a:rPr>
            </a:br>
            <a:r>
              <a:rPr lang="en-US" altLang="en-US" sz="1800" b="1" dirty="0">
                <a:latin typeface="Book Antiqua" pitchFamily="18" charset="0"/>
                <a:ea typeface="Book Antiqua" pitchFamily="18" charset="0"/>
                <a:cs typeface="Book Antiqua" pitchFamily="18" charset="0"/>
              </a:rPr>
              <a:t>* 3 borders: - anterior border (</a:t>
            </a:r>
            <a:r>
              <a:rPr lang="en-GB" altLang="en-US" sz="1800" b="1" dirty="0" err="1">
                <a:latin typeface="Book Antiqua" pitchFamily="18" charset="0"/>
                <a:ea typeface="Book Antiqua" pitchFamily="18" charset="0"/>
                <a:cs typeface="Book Antiqua" pitchFamily="18" charset="0"/>
              </a:rPr>
              <a:t>margo</a:t>
            </a:r>
            <a:r>
              <a:rPr lang="en-GB" altLang="en-US" sz="1800" b="1" dirty="0">
                <a:latin typeface="Book Antiqua" pitchFamily="18" charset="0"/>
                <a:ea typeface="Book Antiqua" pitchFamily="18" charset="0"/>
                <a:cs typeface="Book Antiqua" pitchFamily="18" charset="0"/>
              </a:rPr>
              <a:t> anterior</a:t>
            </a:r>
            <a:r>
              <a:rPr lang="en-US" altLang="en-US" sz="1800" b="1" dirty="0">
                <a:latin typeface="Book Antiqua" pitchFamily="18" charset="0"/>
                <a:ea typeface="Book Antiqua" pitchFamily="18" charset="0"/>
                <a:cs typeface="Book Antiqua" pitchFamily="18" charset="0"/>
              </a:rPr>
              <a:t>)</a:t>
            </a:r>
            <a:endParaRPr lang="en-GB" altLang="en-US" sz="1800" b="1" dirty="0">
              <a:latin typeface="Book Antiqua" pitchFamily="18" charset="0"/>
              <a:ea typeface="Book Antiqua" pitchFamily="18" charset="0"/>
              <a:cs typeface="Book Antiqua" pitchFamily="18" charset="0"/>
            </a:endParaRPr>
          </a:p>
          <a:p>
            <a:pPr marL="609600" indent="-609600">
              <a:buFontTx/>
              <a:buNone/>
            </a:pPr>
            <a:r>
              <a:rPr lang="en-GB" altLang="en-US" sz="1800" b="1" dirty="0">
                <a:latin typeface="Book Antiqua" pitchFamily="18" charset="0"/>
                <a:ea typeface="Book Antiqua" pitchFamily="18" charset="0"/>
                <a:cs typeface="Book Antiqua" pitchFamily="18" charset="0"/>
              </a:rPr>
              <a:t>		                - </a:t>
            </a:r>
            <a:r>
              <a:rPr lang="en-US" altLang="en-US" sz="1800" b="1" dirty="0">
                <a:latin typeface="Book Antiqua" pitchFamily="18" charset="0"/>
                <a:ea typeface="Book Antiqua" pitchFamily="18" charset="0"/>
                <a:cs typeface="Book Antiqua" pitchFamily="18" charset="0"/>
              </a:rPr>
              <a:t>inferior border (</a:t>
            </a:r>
            <a:r>
              <a:rPr lang="en-GB" altLang="en-US" sz="1800" b="1" dirty="0" err="1">
                <a:latin typeface="Book Antiqua" pitchFamily="18" charset="0"/>
                <a:ea typeface="Book Antiqua" pitchFamily="18" charset="0"/>
                <a:cs typeface="Book Antiqua" pitchFamily="18" charset="0"/>
              </a:rPr>
              <a:t>margo</a:t>
            </a:r>
            <a:r>
              <a:rPr lang="en-GB" altLang="en-US" sz="1800" b="1" dirty="0">
                <a:latin typeface="Book Antiqua" pitchFamily="18" charset="0"/>
                <a:ea typeface="Book Antiqua" pitchFamily="18" charset="0"/>
                <a:cs typeface="Book Antiqua" pitchFamily="18" charset="0"/>
              </a:rPr>
              <a:t> inferior</a:t>
            </a:r>
            <a:r>
              <a:rPr lang="en-US" altLang="en-US" sz="1800" b="1" dirty="0">
                <a:latin typeface="Book Antiqua" pitchFamily="18" charset="0"/>
                <a:ea typeface="Book Antiqua" pitchFamily="18" charset="0"/>
                <a:cs typeface="Book Antiqua" pitchFamily="18" charset="0"/>
              </a:rPr>
              <a:t>)</a:t>
            </a:r>
          </a:p>
          <a:p>
            <a:pPr marL="609600" indent="-609600">
              <a:buFontTx/>
              <a:buNone/>
            </a:pPr>
            <a:r>
              <a:rPr lang="en-US" altLang="en-US" sz="1800" b="1" dirty="0">
                <a:latin typeface="Book Antiqua" pitchFamily="18" charset="0"/>
                <a:ea typeface="Book Antiqua" pitchFamily="18" charset="0"/>
                <a:cs typeface="Book Antiqua" pitchFamily="18" charset="0"/>
              </a:rPr>
              <a:t>                                - posterior border (</a:t>
            </a:r>
            <a:r>
              <a:rPr lang="en-US" altLang="en-US" sz="1800" b="1" dirty="0" err="1">
                <a:latin typeface="Book Antiqua" pitchFamily="18" charset="0"/>
                <a:ea typeface="Book Antiqua" pitchFamily="18" charset="0"/>
                <a:cs typeface="Book Antiqua" pitchFamily="18" charset="0"/>
              </a:rPr>
              <a:t>margo</a:t>
            </a:r>
            <a:r>
              <a:rPr lang="en-US" altLang="en-US" sz="1800" b="1" dirty="0">
                <a:latin typeface="Book Antiqua" pitchFamily="18" charset="0"/>
                <a:ea typeface="Book Antiqua" pitchFamily="18" charset="0"/>
                <a:cs typeface="Book Antiqua" pitchFamily="18" charset="0"/>
              </a:rPr>
              <a:t> posterior)</a:t>
            </a:r>
          </a:p>
          <a:p>
            <a:pPr marL="609600" indent="-609600">
              <a:buFontTx/>
              <a:buNone/>
            </a:pPr>
            <a:r>
              <a:rPr lang="en-US" altLang="en-US" sz="1800" dirty="0">
                <a:latin typeface="Book Antiqua" pitchFamily="18" charset="0"/>
                <a:ea typeface="Book Antiqua" pitchFamily="18" charset="0"/>
                <a:cs typeface="Book Antiqua" pitchFamily="18" charset="0"/>
              </a:rPr>
              <a:t>- Back (posterior) part of the lungs, adjacent to the vertebral column is  </a:t>
            </a:r>
            <a:r>
              <a:rPr lang="en-GB" altLang="en-US" sz="1800" b="1" dirty="0">
                <a:latin typeface="Book Antiqua" pitchFamily="18" charset="0"/>
                <a:ea typeface="Book Antiqua" pitchFamily="18" charset="0"/>
                <a:cs typeface="Book Antiqua" pitchFamily="18" charset="0"/>
              </a:rPr>
              <a:t>pars </a:t>
            </a:r>
            <a:r>
              <a:rPr lang="en-GB" altLang="en-US" sz="1800" b="1" dirty="0" err="1">
                <a:latin typeface="Book Antiqua" pitchFamily="18" charset="0"/>
                <a:ea typeface="Book Antiqua" pitchFamily="18" charset="0"/>
                <a:cs typeface="Book Antiqua" pitchFamily="18" charset="0"/>
              </a:rPr>
              <a:t>vertebralis</a:t>
            </a:r>
            <a:r>
              <a:rPr lang="en-GB" altLang="en-US" sz="1800" dirty="0">
                <a:latin typeface="Book Antiqua" pitchFamily="18" charset="0"/>
                <a:ea typeface="Book Antiqua" pitchFamily="18" charset="0"/>
                <a:cs typeface="Book Antiqua" pitchFamily="18" charset="0"/>
              </a:rPr>
              <a:t>.</a:t>
            </a:r>
            <a:endParaRPr lang="sr-Latn-CS" altLang="en-US" sz="1800" dirty="0">
              <a:latin typeface="Book Antiqua" pitchFamily="18" charset="0"/>
              <a:ea typeface="Book Antiqua" pitchFamily="18" charset="0"/>
              <a:cs typeface="Book Antiqua" pitchFamily="18" charset="0"/>
            </a:endParaRPr>
          </a:p>
        </p:txBody>
      </p:sp>
    </p:spTree>
    <p:custDataLst>
      <p:tags r:id="rId1"/>
    </p:custDataLst>
  </p:cSld>
  <p:clrMapOvr>
    <a:masterClrMapping/>
  </p:clrMapOvr>
  <p:transition spd="slow">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24579">
                                            <p:txEl>
                                              <p:pRg st="0" end="0"/>
                                            </p:txEl>
                                          </p:spTgt>
                                        </p:tgtEl>
                                        <p:attrNameLst>
                                          <p:attrName>style.visibility</p:attrName>
                                        </p:attrNameLst>
                                      </p:cBhvr>
                                      <p:to>
                                        <p:strVal val="visible"/>
                                      </p:to>
                                    </p:set>
                                    <p:anim calcmode="lin" valueType="num">
                                      <p:cBhvr>
                                        <p:cTn id="7" dur="500" fill="hold"/>
                                        <p:tgtEl>
                                          <p:spTgt spid="24579">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4579">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24579">
                                            <p:txEl>
                                              <p:pRg st="0" end="0"/>
                                            </p:txEl>
                                          </p:spTgt>
                                        </p:tgtEl>
                                        <p:attrNameLst>
                                          <p:attrName>style.rotation</p:attrName>
                                        </p:attrNameLst>
                                      </p:cBhvr>
                                      <p:tavLst>
                                        <p:tav tm="0">
                                          <p:val>
                                            <p:fltVal val="90"/>
                                          </p:val>
                                        </p:tav>
                                        <p:tav tm="100000">
                                          <p:val>
                                            <p:fltVal val="0"/>
                                          </p:val>
                                        </p:tav>
                                      </p:tavLst>
                                    </p:anim>
                                    <p:animEffect transition="in" filter="fade">
                                      <p:cBhvr>
                                        <p:cTn id="10" dur="500"/>
                                        <p:tgtEl>
                                          <p:spTgt spid="2457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24579">
                                            <p:txEl>
                                              <p:pRg st="2" end="2"/>
                                            </p:txEl>
                                          </p:spTgt>
                                        </p:tgtEl>
                                        <p:attrNameLst>
                                          <p:attrName>style.visibility</p:attrName>
                                        </p:attrNameLst>
                                      </p:cBhvr>
                                      <p:to>
                                        <p:strVal val="visible"/>
                                      </p:to>
                                    </p:set>
                                    <p:anim calcmode="lin" valueType="num">
                                      <p:cBhvr>
                                        <p:cTn id="15" dur="500" fill="hold"/>
                                        <p:tgtEl>
                                          <p:spTgt spid="24579">
                                            <p:txEl>
                                              <p:pRg st="2" end="2"/>
                                            </p:txEl>
                                          </p:spTgt>
                                        </p:tgtEl>
                                        <p:attrNameLst>
                                          <p:attrName>ppt_w</p:attrName>
                                        </p:attrNameLst>
                                      </p:cBhvr>
                                      <p:tavLst>
                                        <p:tav tm="0">
                                          <p:val>
                                            <p:fltVal val="0"/>
                                          </p:val>
                                        </p:tav>
                                        <p:tav tm="100000">
                                          <p:val>
                                            <p:strVal val="#ppt_w"/>
                                          </p:val>
                                        </p:tav>
                                      </p:tavLst>
                                    </p:anim>
                                    <p:anim calcmode="lin" valueType="num">
                                      <p:cBhvr>
                                        <p:cTn id="16" dur="500" fill="hold"/>
                                        <p:tgtEl>
                                          <p:spTgt spid="24579">
                                            <p:txEl>
                                              <p:pRg st="2" end="2"/>
                                            </p:txEl>
                                          </p:spTgt>
                                        </p:tgtEl>
                                        <p:attrNameLst>
                                          <p:attrName>ppt_h</p:attrName>
                                        </p:attrNameLst>
                                      </p:cBhvr>
                                      <p:tavLst>
                                        <p:tav tm="0">
                                          <p:val>
                                            <p:fltVal val="0"/>
                                          </p:val>
                                        </p:tav>
                                        <p:tav tm="100000">
                                          <p:val>
                                            <p:strVal val="#ppt_h"/>
                                          </p:val>
                                        </p:tav>
                                      </p:tavLst>
                                    </p:anim>
                                    <p:anim calcmode="lin" valueType="num">
                                      <p:cBhvr>
                                        <p:cTn id="17" dur="500" fill="hold"/>
                                        <p:tgtEl>
                                          <p:spTgt spid="24579">
                                            <p:txEl>
                                              <p:pRg st="2" end="2"/>
                                            </p:txEl>
                                          </p:spTgt>
                                        </p:tgtEl>
                                        <p:attrNameLst>
                                          <p:attrName>style.rotation</p:attrName>
                                        </p:attrNameLst>
                                      </p:cBhvr>
                                      <p:tavLst>
                                        <p:tav tm="0">
                                          <p:val>
                                            <p:fltVal val="90"/>
                                          </p:val>
                                        </p:tav>
                                        <p:tav tm="100000">
                                          <p:val>
                                            <p:fltVal val="0"/>
                                          </p:val>
                                        </p:tav>
                                      </p:tavLst>
                                    </p:anim>
                                    <p:animEffect transition="in" filter="fade">
                                      <p:cBhvr>
                                        <p:cTn id="18" dur="500"/>
                                        <p:tgtEl>
                                          <p:spTgt spid="24579">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iterate type="lt">
                                    <p:tmPct val="5000"/>
                                  </p:iterate>
                                  <p:childTnLst>
                                    <p:set>
                                      <p:cBhvr>
                                        <p:cTn id="22" dur="1" fill="hold">
                                          <p:stCondLst>
                                            <p:cond delay="0"/>
                                          </p:stCondLst>
                                        </p:cTn>
                                        <p:tgtEl>
                                          <p:spTgt spid="24579">
                                            <p:txEl>
                                              <p:pRg st="3" end="3"/>
                                            </p:txEl>
                                          </p:spTgt>
                                        </p:tgtEl>
                                        <p:attrNameLst>
                                          <p:attrName>style.visibility</p:attrName>
                                        </p:attrNameLst>
                                      </p:cBhvr>
                                      <p:to>
                                        <p:strVal val="visible"/>
                                      </p:to>
                                    </p:set>
                                    <p:anim calcmode="lin" valueType="num">
                                      <p:cBhvr>
                                        <p:cTn id="23" dur="500" fill="hold"/>
                                        <p:tgtEl>
                                          <p:spTgt spid="24579">
                                            <p:txEl>
                                              <p:pRg st="3" end="3"/>
                                            </p:txEl>
                                          </p:spTgt>
                                        </p:tgtEl>
                                        <p:attrNameLst>
                                          <p:attrName>ppt_w</p:attrName>
                                        </p:attrNameLst>
                                      </p:cBhvr>
                                      <p:tavLst>
                                        <p:tav tm="0">
                                          <p:val>
                                            <p:fltVal val="0"/>
                                          </p:val>
                                        </p:tav>
                                        <p:tav tm="100000">
                                          <p:val>
                                            <p:strVal val="#ppt_w"/>
                                          </p:val>
                                        </p:tav>
                                      </p:tavLst>
                                    </p:anim>
                                    <p:anim calcmode="lin" valueType="num">
                                      <p:cBhvr>
                                        <p:cTn id="24" dur="500" fill="hold"/>
                                        <p:tgtEl>
                                          <p:spTgt spid="24579">
                                            <p:txEl>
                                              <p:pRg st="3" end="3"/>
                                            </p:txEl>
                                          </p:spTgt>
                                        </p:tgtEl>
                                        <p:attrNameLst>
                                          <p:attrName>ppt_h</p:attrName>
                                        </p:attrNameLst>
                                      </p:cBhvr>
                                      <p:tavLst>
                                        <p:tav tm="0">
                                          <p:val>
                                            <p:fltVal val="0"/>
                                          </p:val>
                                        </p:tav>
                                        <p:tav tm="100000">
                                          <p:val>
                                            <p:strVal val="#ppt_h"/>
                                          </p:val>
                                        </p:tav>
                                      </p:tavLst>
                                    </p:anim>
                                    <p:anim calcmode="lin" valueType="num">
                                      <p:cBhvr>
                                        <p:cTn id="25" dur="500" fill="hold"/>
                                        <p:tgtEl>
                                          <p:spTgt spid="24579">
                                            <p:txEl>
                                              <p:pRg st="3" end="3"/>
                                            </p:txEl>
                                          </p:spTgt>
                                        </p:tgtEl>
                                        <p:attrNameLst>
                                          <p:attrName>style.rotation</p:attrName>
                                        </p:attrNameLst>
                                      </p:cBhvr>
                                      <p:tavLst>
                                        <p:tav tm="0">
                                          <p:val>
                                            <p:fltVal val="90"/>
                                          </p:val>
                                        </p:tav>
                                        <p:tav tm="100000">
                                          <p:val>
                                            <p:fltVal val="0"/>
                                          </p:val>
                                        </p:tav>
                                      </p:tavLst>
                                    </p:anim>
                                    <p:animEffect transition="in" filter="fade">
                                      <p:cBhvr>
                                        <p:cTn id="26" dur="500"/>
                                        <p:tgtEl>
                                          <p:spTgt spid="24579">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iterate type="lt">
                                    <p:tmPct val="5000"/>
                                  </p:iterate>
                                  <p:childTnLst>
                                    <p:set>
                                      <p:cBhvr>
                                        <p:cTn id="30" dur="1" fill="hold">
                                          <p:stCondLst>
                                            <p:cond delay="0"/>
                                          </p:stCondLst>
                                        </p:cTn>
                                        <p:tgtEl>
                                          <p:spTgt spid="24579">
                                            <p:txEl>
                                              <p:pRg st="4" end="4"/>
                                            </p:txEl>
                                          </p:spTgt>
                                        </p:tgtEl>
                                        <p:attrNameLst>
                                          <p:attrName>style.visibility</p:attrName>
                                        </p:attrNameLst>
                                      </p:cBhvr>
                                      <p:to>
                                        <p:strVal val="visible"/>
                                      </p:to>
                                    </p:set>
                                    <p:anim calcmode="lin" valueType="num">
                                      <p:cBhvr>
                                        <p:cTn id="31" dur="500" fill="hold"/>
                                        <p:tgtEl>
                                          <p:spTgt spid="24579">
                                            <p:txEl>
                                              <p:pRg st="4" end="4"/>
                                            </p:txEl>
                                          </p:spTgt>
                                        </p:tgtEl>
                                        <p:attrNameLst>
                                          <p:attrName>ppt_w</p:attrName>
                                        </p:attrNameLst>
                                      </p:cBhvr>
                                      <p:tavLst>
                                        <p:tav tm="0">
                                          <p:val>
                                            <p:fltVal val="0"/>
                                          </p:val>
                                        </p:tav>
                                        <p:tav tm="100000">
                                          <p:val>
                                            <p:strVal val="#ppt_w"/>
                                          </p:val>
                                        </p:tav>
                                      </p:tavLst>
                                    </p:anim>
                                    <p:anim calcmode="lin" valueType="num">
                                      <p:cBhvr>
                                        <p:cTn id="32" dur="500" fill="hold"/>
                                        <p:tgtEl>
                                          <p:spTgt spid="24579">
                                            <p:txEl>
                                              <p:pRg st="4" end="4"/>
                                            </p:txEl>
                                          </p:spTgt>
                                        </p:tgtEl>
                                        <p:attrNameLst>
                                          <p:attrName>ppt_h</p:attrName>
                                        </p:attrNameLst>
                                      </p:cBhvr>
                                      <p:tavLst>
                                        <p:tav tm="0">
                                          <p:val>
                                            <p:fltVal val="0"/>
                                          </p:val>
                                        </p:tav>
                                        <p:tav tm="100000">
                                          <p:val>
                                            <p:strVal val="#ppt_h"/>
                                          </p:val>
                                        </p:tav>
                                      </p:tavLst>
                                    </p:anim>
                                    <p:anim calcmode="lin" valueType="num">
                                      <p:cBhvr>
                                        <p:cTn id="33" dur="500" fill="hold"/>
                                        <p:tgtEl>
                                          <p:spTgt spid="24579">
                                            <p:txEl>
                                              <p:pRg st="4" end="4"/>
                                            </p:txEl>
                                          </p:spTgt>
                                        </p:tgtEl>
                                        <p:attrNameLst>
                                          <p:attrName>style.rotation</p:attrName>
                                        </p:attrNameLst>
                                      </p:cBhvr>
                                      <p:tavLst>
                                        <p:tav tm="0">
                                          <p:val>
                                            <p:fltVal val="90"/>
                                          </p:val>
                                        </p:tav>
                                        <p:tav tm="100000">
                                          <p:val>
                                            <p:fltVal val="0"/>
                                          </p:val>
                                        </p:tav>
                                      </p:tavLst>
                                    </p:anim>
                                    <p:animEffect transition="in" filter="fade">
                                      <p:cBhvr>
                                        <p:cTn id="34" dur="500"/>
                                        <p:tgtEl>
                                          <p:spTgt spid="24579">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iterate type="lt">
                                    <p:tmPct val="5000"/>
                                  </p:iterate>
                                  <p:childTnLst>
                                    <p:set>
                                      <p:cBhvr>
                                        <p:cTn id="38" dur="1" fill="hold">
                                          <p:stCondLst>
                                            <p:cond delay="0"/>
                                          </p:stCondLst>
                                        </p:cTn>
                                        <p:tgtEl>
                                          <p:spTgt spid="24579">
                                            <p:txEl>
                                              <p:pRg st="5" end="5"/>
                                            </p:txEl>
                                          </p:spTgt>
                                        </p:tgtEl>
                                        <p:attrNameLst>
                                          <p:attrName>style.visibility</p:attrName>
                                        </p:attrNameLst>
                                      </p:cBhvr>
                                      <p:to>
                                        <p:strVal val="visible"/>
                                      </p:to>
                                    </p:set>
                                    <p:anim calcmode="lin" valueType="num">
                                      <p:cBhvr>
                                        <p:cTn id="39" dur="500" fill="hold"/>
                                        <p:tgtEl>
                                          <p:spTgt spid="24579">
                                            <p:txEl>
                                              <p:pRg st="5" end="5"/>
                                            </p:txEl>
                                          </p:spTgt>
                                        </p:tgtEl>
                                        <p:attrNameLst>
                                          <p:attrName>ppt_w</p:attrName>
                                        </p:attrNameLst>
                                      </p:cBhvr>
                                      <p:tavLst>
                                        <p:tav tm="0">
                                          <p:val>
                                            <p:fltVal val="0"/>
                                          </p:val>
                                        </p:tav>
                                        <p:tav tm="100000">
                                          <p:val>
                                            <p:strVal val="#ppt_w"/>
                                          </p:val>
                                        </p:tav>
                                      </p:tavLst>
                                    </p:anim>
                                    <p:anim calcmode="lin" valueType="num">
                                      <p:cBhvr>
                                        <p:cTn id="40" dur="500" fill="hold"/>
                                        <p:tgtEl>
                                          <p:spTgt spid="24579">
                                            <p:txEl>
                                              <p:pRg st="5" end="5"/>
                                            </p:txEl>
                                          </p:spTgt>
                                        </p:tgtEl>
                                        <p:attrNameLst>
                                          <p:attrName>ppt_h</p:attrName>
                                        </p:attrNameLst>
                                      </p:cBhvr>
                                      <p:tavLst>
                                        <p:tav tm="0">
                                          <p:val>
                                            <p:fltVal val="0"/>
                                          </p:val>
                                        </p:tav>
                                        <p:tav tm="100000">
                                          <p:val>
                                            <p:strVal val="#ppt_h"/>
                                          </p:val>
                                        </p:tav>
                                      </p:tavLst>
                                    </p:anim>
                                    <p:anim calcmode="lin" valueType="num">
                                      <p:cBhvr>
                                        <p:cTn id="41" dur="500" fill="hold"/>
                                        <p:tgtEl>
                                          <p:spTgt spid="24579">
                                            <p:txEl>
                                              <p:pRg st="5" end="5"/>
                                            </p:txEl>
                                          </p:spTgt>
                                        </p:tgtEl>
                                        <p:attrNameLst>
                                          <p:attrName>style.rotation</p:attrName>
                                        </p:attrNameLst>
                                      </p:cBhvr>
                                      <p:tavLst>
                                        <p:tav tm="0">
                                          <p:val>
                                            <p:fltVal val="90"/>
                                          </p:val>
                                        </p:tav>
                                        <p:tav tm="100000">
                                          <p:val>
                                            <p:fltVal val="0"/>
                                          </p:val>
                                        </p:tav>
                                      </p:tavLst>
                                    </p:anim>
                                    <p:animEffect transition="in" filter="fade">
                                      <p:cBhvr>
                                        <p:cTn id="42" dur="500"/>
                                        <p:tgtEl>
                                          <p:spTgt spid="24579">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iterate type="lt">
                                    <p:tmPct val="5000"/>
                                  </p:iterate>
                                  <p:childTnLst>
                                    <p:set>
                                      <p:cBhvr>
                                        <p:cTn id="46" dur="1" fill="hold">
                                          <p:stCondLst>
                                            <p:cond delay="0"/>
                                          </p:stCondLst>
                                        </p:cTn>
                                        <p:tgtEl>
                                          <p:spTgt spid="24579">
                                            <p:txEl>
                                              <p:pRg st="6" end="6"/>
                                            </p:txEl>
                                          </p:spTgt>
                                        </p:tgtEl>
                                        <p:attrNameLst>
                                          <p:attrName>style.visibility</p:attrName>
                                        </p:attrNameLst>
                                      </p:cBhvr>
                                      <p:to>
                                        <p:strVal val="visible"/>
                                      </p:to>
                                    </p:set>
                                    <p:anim calcmode="lin" valueType="num">
                                      <p:cBhvr>
                                        <p:cTn id="47" dur="500" fill="hold"/>
                                        <p:tgtEl>
                                          <p:spTgt spid="24579">
                                            <p:txEl>
                                              <p:pRg st="6" end="6"/>
                                            </p:txEl>
                                          </p:spTgt>
                                        </p:tgtEl>
                                        <p:attrNameLst>
                                          <p:attrName>ppt_w</p:attrName>
                                        </p:attrNameLst>
                                      </p:cBhvr>
                                      <p:tavLst>
                                        <p:tav tm="0">
                                          <p:val>
                                            <p:fltVal val="0"/>
                                          </p:val>
                                        </p:tav>
                                        <p:tav tm="100000">
                                          <p:val>
                                            <p:strVal val="#ppt_w"/>
                                          </p:val>
                                        </p:tav>
                                      </p:tavLst>
                                    </p:anim>
                                    <p:anim calcmode="lin" valueType="num">
                                      <p:cBhvr>
                                        <p:cTn id="48" dur="500" fill="hold"/>
                                        <p:tgtEl>
                                          <p:spTgt spid="24579">
                                            <p:txEl>
                                              <p:pRg st="6" end="6"/>
                                            </p:txEl>
                                          </p:spTgt>
                                        </p:tgtEl>
                                        <p:attrNameLst>
                                          <p:attrName>ppt_h</p:attrName>
                                        </p:attrNameLst>
                                      </p:cBhvr>
                                      <p:tavLst>
                                        <p:tav tm="0">
                                          <p:val>
                                            <p:fltVal val="0"/>
                                          </p:val>
                                        </p:tav>
                                        <p:tav tm="100000">
                                          <p:val>
                                            <p:strVal val="#ppt_h"/>
                                          </p:val>
                                        </p:tav>
                                      </p:tavLst>
                                    </p:anim>
                                    <p:anim calcmode="lin" valueType="num">
                                      <p:cBhvr>
                                        <p:cTn id="49" dur="500" fill="hold"/>
                                        <p:tgtEl>
                                          <p:spTgt spid="24579">
                                            <p:txEl>
                                              <p:pRg st="6" end="6"/>
                                            </p:txEl>
                                          </p:spTgt>
                                        </p:tgtEl>
                                        <p:attrNameLst>
                                          <p:attrName>style.rotation</p:attrName>
                                        </p:attrNameLst>
                                      </p:cBhvr>
                                      <p:tavLst>
                                        <p:tav tm="0">
                                          <p:val>
                                            <p:fltVal val="90"/>
                                          </p:val>
                                        </p:tav>
                                        <p:tav tm="100000">
                                          <p:val>
                                            <p:fltVal val="0"/>
                                          </p:val>
                                        </p:tav>
                                      </p:tavLst>
                                    </p:anim>
                                    <p:animEffect transition="in" filter="fade">
                                      <p:cBhvr>
                                        <p:cTn id="50" dur="500"/>
                                        <p:tgtEl>
                                          <p:spTgt spid="24579">
                                            <p:txEl>
                                              <p:pRg st="6" end="6"/>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iterate type="lt">
                                    <p:tmPct val="5000"/>
                                  </p:iterate>
                                  <p:childTnLst>
                                    <p:set>
                                      <p:cBhvr>
                                        <p:cTn id="54" dur="1" fill="hold">
                                          <p:stCondLst>
                                            <p:cond delay="0"/>
                                          </p:stCondLst>
                                        </p:cTn>
                                        <p:tgtEl>
                                          <p:spTgt spid="24579">
                                            <p:txEl>
                                              <p:pRg st="7" end="7"/>
                                            </p:txEl>
                                          </p:spTgt>
                                        </p:tgtEl>
                                        <p:attrNameLst>
                                          <p:attrName>style.visibility</p:attrName>
                                        </p:attrNameLst>
                                      </p:cBhvr>
                                      <p:to>
                                        <p:strVal val="visible"/>
                                      </p:to>
                                    </p:set>
                                    <p:anim calcmode="lin" valueType="num">
                                      <p:cBhvr>
                                        <p:cTn id="55" dur="500" fill="hold"/>
                                        <p:tgtEl>
                                          <p:spTgt spid="24579">
                                            <p:txEl>
                                              <p:pRg st="7" end="7"/>
                                            </p:txEl>
                                          </p:spTgt>
                                        </p:tgtEl>
                                        <p:attrNameLst>
                                          <p:attrName>ppt_w</p:attrName>
                                        </p:attrNameLst>
                                      </p:cBhvr>
                                      <p:tavLst>
                                        <p:tav tm="0">
                                          <p:val>
                                            <p:fltVal val="0"/>
                                          </p:val>
                                        </p:tav>
                                        <p:tav tm="100000">
                                          <p:val>
                                            <p:strVal val="#ppt_w"/>
                                          </p:val>
                                        </p:tav>
                                      </p:tavLst>
                                    </p:anim>
                                    <p:anim calcmode="lin" valueType="num">
                                      <p:cBhvr>
                                        <p:cTn id="56" dur="500" fill="hold"/>
                                        <p:tgtEl>
                                          <p:spTgt spid="24579">
                                            <p:txEl>
                                              <p:pRg st="7" end="7"/>
                                            </p:txEl>
                                          </p:spTgt>
                                        </p:tgtEl>
                                        <p:attrNameLst>
                                          <p:attrName>ppt_h</p:attrName>
                                        </p:attrNameLst>
                                      </p:cBhvr>
                                      <p:tavLst>
                                        <p:tav tm="0">
                                          <p:val>
                                            <p:fltVal val="0"/>
                                          </p:val>
                                        </p:tav>
                                        <p:tav tm="100000">
                                          <p:val>
                                            <p:strVal val="#ppt_h"/>
                                          </p:val>
                                        </p:tav>
                                      </p:tavLst>
                                    </p:anim>
                                    <p:anim calcmode="lin" valueType="num">
                                      <p:cBhvr>
                                        <p:cTn id="57" dur="500" fill="hold"/>
                                        <p:tgtEl>
                                          <p:spTgt spid="24579">
                                            <p:txEl>
                                              <p:pRg st="7" end="7"/>
                                            </p:txEl>
                                          </p:spTgt>
                                        </p:tgtEl>
                                        <p:attrNameLst>
                                          <p:attrName>style.rotation</p:attrName>
                                        </p:attrNameLst>
                                      </p:cBhvr>
                                      <p:tavLst>
                                        <p:tav tm="0">
                                          <p:val>
                                            <p:fltVal val="90"/>
                                          </p:val>
                                        </p:tav>
                                        <p:tav tm="100000">
                                          <p:val>
                                            <p:fltVal val="0"/>
                                          </p:val>
                                        </p:tav>
                                      </p:tavLst>
                                    </p:anim>
                                    <p:animEffect transition="in" filter="fade">
                                      <p:cBhvr>
                                        <p:cTn id="58" dur="500"/>
                                        <p:tgtEl>
                                          <p:spTgt spid="24579">
                                            <p:txEl>
                                              <p:pRg st="7" end="7"/>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nodeType="clickEffect">
                                  <p:stCondLst>
                                    <p:cond delay="0"/>
                                  </p:stCondLst>
                                  <p:iterate type="lt">
                                    <p:tmPct val="5000"/>
                                  </p:iterate>
                                  <p:childTnLst>
                                    <p:set>
                                      <p:cBhvr>
                                        <p:cTn id="62" dur="1" fill="hold">
                                          <p:stCondLst>
                                            <p:cond delay="0"/>
                                          </p:stCondLst>
                                        </p:cTn>
                                        <p:tgtEl>
                                          <p:spTgt spid="24579">
                                            <p:txEl>
                                              <p:pRg st="8" end="8"/>
                                            </p:txEl>
                                          </p:spTgt>
                                        </p:tgtEl>
                                        <p:attrNameLst>
                                          <p:attrName>style.visibility</p:attrName>
                                        </p:attrNameLst>
                                      </p:cBhvr>
                                      <p:to>
                                        <p:strVal val="visible"/>
                                      </p:to>
                                    </p:set>
                                    <p:anim calcmode="lin" valueType="num">
                                      <p:cBhvr>
                                        <p:cTn id="63" dur="500" fill="hold"/>
                                        <p:tgtEl>
                                          <p:spTgt spid="24579">
                                            <p:txEl>
                                              <p:pRg st="8" end="8"/>
                                            </p:txEl>
                                          </p:spTgt>
                                        </p:tgtEl>
                                        <p:attrNameLst>
                                          <p:attrName>ppt_w</p:attrName>
                                        </p:attrNameLst>
                                      </p:cBhvr>
                                      <p:tavLst>
                                        <p:tav tm="0">
                                          <p:val>
                                            <p:fltVal val="0"/>
                                          </p:val>
                                        </p:tav>
                                        <p:tav tm="100000">
                                          <p:val>
                                            <p:strVal val="#ppt_w"/>
                                          </p:val>
                                        </p:tav>
                                      </p:tavLst>
                                    </p:anim>
                                    <p:anim calcmode="lin" valueType="num">
                                      <p:cBhvr>
                                        <p:cTn id="64" dur="500" fill="hold"/>
                                        <p:tgtEl>
                                          <p:spTgt spid="24579">
                                            <p:txEl>
                                              <p:pRg st="8" end="8"/>
                                            </p:txEl>
                                          </p:spTgt>
                                        </p:tgtEl>
                                        <p:attrNameLst>
                                          <p:attrName>ppt_h</p:attrName>
                                        </p:attrNameLst>
                                      </p:cBhvr>
                                      <p:tavLst>
                                        <p:tav tm="0">
                                          <p:val>
                                            <p:fltVal val="0"/>
                                          </p:val>
                                        </p:tav>
                                        <p:tav tm="100000">
                                          <p:val>
                                            <p:strVal val="#ppt_h"/>
                                          </p:val>
                                        </p:tav>
                                      </p:tavLst>
                                    </p:anim>
                                    <p:anim calcmode="lin" valueType="num">
                                      <p:cBhvr>
                                        <p:cTn id="65" dur="500" fill="hold"/>
                                        <p:tgtEl>
                                          <p:spTgt spid="24579">
                                            <p:txEl>
                                              <p:pRg st="8" end="8"/>
                                            </p:txEl>
                                          </p:spTgt>
                                        </p:tgtEl>
                                        <p:attrNameLst>
                                          <p:attrName>style.rotation</p:attrName>
                                        </p:attrNameLst>
                                      </p:cBhvr>
                                      <p:tavLst>
                                        <p:tav tm="0">
                                          <p:val>
                                            <p:fltVal val="90"/>
                                          </p:val>
                                        </p:tav>
                                        <p:tav tm="100000">
                                          <p:val>
                                            <p:fltVal val="0"/>
                                          </p:val>
                                        </p:tav>
                                      </p:tavLst>
                                    </p:anim>
                                    <p:animEffect transition="in" filter="fade">
                                      <p:cBhvr>
                                        <p:cTn id="66" dur="500"/>
                                        <p:tgtEl>
                                          <p:spTgt spid="24579">
                                            <p:txEl>
                                              <p:pRg st="8" end="8"/>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31" presetClass="entr" presetSubtype="0" fill="hold" nodeType="clickEffect">
                                  <p:stCondLst>
                                    <p:cond delay="0"/>
                                  </p:stCondLst>
                                  <p:iterate type="lt">
                                    <p:tmPct val="5000"/>
                                  </p:iterate>
                                  <p:childTnLst>
                                    <p:set>
                                      <p:cBhvr>
                                        <p:cTn id="70" dur="1" fill="hold">
                                          <p:stCondLst>
                                            <p:cond delay="0"/>
                                          </p:stCondLst>
                                        </p:cTn>
                                        <p:tgtEl>
                                          <p:spTgt spid="24579">
                                            <p:txEl>
                                              <p:pRg st="9" end="9"/>
                                            </p:txEl>
                                          </p:spTgt>
                                        </p:tgtEl>
                                        <p:attrNameLst>
                                          <p:attrName>style.visibility</p:attrName>
                                        </p:attrNameLst>
                                      </p:cBhvr>
                                      <p:to>
                                        <p:strVal val="visible"/>
                                      </p:to>
                                    </p:set>
                                    <p:anim calcmode="lin" valueType="num">
                                      <p:cBhvr>
                                        <p:cTn id="71" dur="500" fill="hold"/>
                                        <p:tgtEl>
                                          <p:spTgt spid="24579">
                                            <p:txEl>
                                              <p:pRg st="9" end="9"/>
                                            </p:txEl>
                                          </p:spTgt>
                                        </p:tgtEl>
                                        <p:attrNameLst>
                                          <p:attrName>ppt_w</p:attrName>
                                        </p:attrNameLst>
                                      </p:cBhvr>
                                      <p:tavLst>
                                        <p:tav tm="0">
                                          <p:val>
                                            <p:fltVal val="0"/>
                                          </p:val>
                                        </p:tav>
                                        <p:tav tm="100000">
                                          <p:val>
                                            <p:strVal val="#ppt_w"/>
                                          </p:val>
                                        </p:tav>
                                      </p:tavLst>
                                    </p:anim>
                                    <p:anim calcmode="lin" valueType="num">
                                      <p:cBhvr>
                                        <p:cTn id="72" dur="500" fill="hold"/>
                                        <p:tgtEl>
                                          <p:spTgt spid="24579">
                                            <p:txEl>
                                              <p:pRg st="9" end="9"/>
                                            </p:txEl>
                                          </p:spTgt>
                                        </p:tgtEl>
                                        <p:attrNameLst>
                                          <p:attrName>ppt_h</p:attrName>
                                        </p:attrNameLst>
                                      </p:cBhvr>
                                      <p:tavLst>
                                        <p:tav tm="0">
                                          <p:val>
                                            <p:fltVal val="0"/>
                                          </p:val>
                                        </p:tav>
                                        <p:tav tm="100000">
                                          <p:val>
                                            <p:strVal val="#ppt_h"/>
                                          </p:val>
                                        </p:tav>
                                      </p:tavLst>
                                    </p:anim>
                                    <p:anim calcmode="lin" valueType="num">
                                      <p:cBhvr>
                                        <p:cTn id="73" dur="500" fill="hold"/>
                                        <p:tgtEl>
                                          <p:spTgt spid="24579">
                                            <p:txEl>
                                              <p:pRg st="9" end="9"/>
                                            </p:txEl>
                                          </p:spTgt>
                                        </p:tgtEl>
                                        <p:attrNameLst>
                                          <p:attrName>style.rotation</p:attrName>
                                        </p:attrNameLst>
                                      </p:cBhvr>
                                      <p:tavLst>
                                        <p:tav tm="0">
                                          <p:val>
                                            <p:fltVal val="90"/>
                                          </p:val>
                                        </p:tav>
                                        <p:tav tm="100000">
                                          <p:val>
                                            <p:fltVal val="0"/>
                                          </p:val>
                                        </p:tav>
                                      </p:tavLst>
                                    </p:anim>
                                    <p:animEffect transition="in" filter="fade">
                                      <p:cBhvr>
                                        <p:cTn id="74" dur="500"/>
                                        <p:tgtEl>
                                          <p:spTgt spid="24579">
                                            <p:txEl>
                                              <p:pRg st="9" end="9"/>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31" presetClass="entr" presetSubtype="0" fill="hold" nodeType="clickEffect">
                                  <p:stCondLst>
                                    <p:cond delay="0"/>
                                  </p:stCondLst>
                                  <p:iterate type="lt">
                                    <p:tmPct val="5000"/>
                                  </p:iterate>
                                  <p:childTnLst>
                                    <p:set>
                                      <p:cBhvr>
                                        <p:cTn id="78" dur="1" fill="hold">
                                          <p:stCondLst>
                                            <p:cond delay="0"/>
                                          </p:stCondLst>
                                        </p:cTn>
                                        <p:tgtEl>
                                          <p:spTgt spid="24579">
                                            <p:txEl>
                                              <p:pRg st="10" end="10"/>
                                            </p:txEl>
                                          </p:spTgt>
                                        </p:tgtEl>
                                        <p:attrNameLst>
                                          <p:attrName>style.visibility</p:attrName>
                                        </p:attrNameLst>
                                      </p:cBhvr>
                                      <p:to>
                                        <p:strVal val="visible"/>
                                      </p:to>
                                    </p:set>
                                    <p:anim calcmode="lin" valueType="num">
                                      <p:cBhvr>
                                        <p:cTn id="79" dur="500" fill="hold"/>
                                        <p:tgtEl>
                                          <p:spTgt spid="24579">
                                            <p:txEl>
                                              <p:pRg st="10" end="10"/>
                                            </p:txEl>
                                          </p:spTgt>
                                        </p:tgtEl>
                                        <p:attrNameLst>
                                          <p:attrName>ppt_w</p:attrName>
                                        </p:attrNameLst>
                                      </p:cBhvr>
                                      <p:tavLst>
                                        <p:tav tm="0">
                                          <p:val>
                                            <p:fltVal val="0"/>
                                          </p:val>
                                        </p:tav>
                                        <p:tav tm="100000">
                                          <p:val>
                                            <p:strVal val="#ppt_w"/>
                                          </p:val>
                                        </p:tav>
                                      </p:tavLst>
                                    </p:anim>
                                    <p:anim calcmode="lin" valueType="num">
                                      <p:cBhvr>
                                        <p:cTn id="80" dur="500" fill="hold"/>
                                        <p:tgtEl>
                                          <p:spTgt spid="24579">
                                            <p:txEl>
                                              <p:pRg st="10" end="10"/>
                                            </p:txEl>
                                          </p:spTgt>
                                        </p:tgtEl>
                                        <p:attrNameLst>
                                          <p:attrName>ppt_h</p:attrName>
                                        </p:attrNameLst>
                                      </p:cBhvr>
                                      <p:tavLst>
                                        <p:tav tm="0">
                                          <p:val>
                                            <p:fltVal val="0"/>
                                          </p:val>
                                        </p:tav>
                                        <p:tav tm="100000">
                                          <p:val>
                                            <p:strVal val="#ppt_h"/>
                                          </p:val>
                                        </p:tav>
                                      </p:tavLst>
                                    </p:anim>
                                    <p:anim calcmode="lin" valueType="num">
                                      <p:cBhvr>
                                        <p:cTn id="81" dur="500" fill="hold"/>
                                        <p:tgtEl>
                                          <p:spTgt spid="24579">
                                            <p:txEl>
                                              <p:pRg st="10" end="10"/>
                                            </p:txEl>
                                          </p:spTgt>
                                        </p:tgtEl>
                                        <p:attrNameLst>
                                          <p:attrName>style.rotation</p:attrName>
                                        </p:attrNameLst>
                                      </p:cBhvr>
                                      <p:tavLst>
                                        <p:tav tm="0">
                                          <p:val>
                                            <p:fltVal val="90"/>
                                          </p:val>
                                        </p:tav>
                                        <p:tav tm="100000">
                                          <p:val>
                                            <p:fltVal val="0"/>
                                          </p:val>
                                        </p:tav>
                                      </p:tavLst>
                                    </p:anim>
                                    <p:animEffect transition="in" filter="fade">
                                      <p:cBhvr>
                                        <p:cTn id="82" dur="500"/>
                                        <p:tgtEl>
                                          <p:spTgt spid="24579">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6"/>
          <p:cNvPicPr>
            <a:picLocks noChangeAspect="1" noChangeArrowheads="1"/>
          </p:cNvPicPr>
          <p:nvPr/>
        </p:nvPicPr>
        <p:blipFill>
          <a:blip r:embed="rId2" cstate="print"/>
          <a:srcRect l="27769" t="32275" r="47037" b="36084"/>
          <a:stretch>
            <a:fillRect/>
          </a:stretch>
        </p:blipFill>
        <p:spPr bwMode="auto">
          <a:xfrm>
            <a:off x="0" y="1500188"/>
            <a:ext cx="2763838" cy="2170112"/>
          </a:xfrm>
          <a:prstGeom prst="rect">
            <a:avLst/>
          </a:prstGeom>
          <a:noFill/>
          <a:ln w="9525">
            <a:noFill/>
            <a:miter lim="800000"/>
            <a:headEnd/>
            <a:tailEnd/>
          </a:ln>
        </p:spPr>
      </p:pic>
      <p:pic>
        <p:nvPicPr>
          <p:cNvPr id="5123" name="TextBox 2"/>
          <p:cNvPicPr>
            <a:picLocks noChangeArrowheads="1"/>
          </p:cNvPicPr>
          <p:nvPr/>
        </p:nvPicPr>
        <p:blipFill>
          <a:blip r:embed="rId3" cstate="print"/>
          <a:srcRect/>
          <a:stretch>
            <a:fillRect/>
          </a:stretch>
        </p:blipFill>
        <p:spPr bwMode="auto">
          <a:xfrm>
            <a:off x="5556400" y="737036"/>
            <a:ext cx="2884487" cy="596900"/>
          </a:xfrm>
          <a:prstGeom prst="rect">
            <a:avLst/>
          </a:prstGeom>
          <a:noFill/>
          <a:ln w="9525">
            <a:noFill/>
            <a:miter lim="800000"/>
            <a:headEnd/>
            <a:tailEnd/>
          </a:ln>
        </p:spPr>
      </p:pic>
      <p:sp>
        <p:nvSpPr>
          <p:cNvPr id="5124" name="TextBox 3"/>
          <p:cNvSpPr txBox="1">
            <a:spLocks noChangeArrowheads="1"/>
          </p:cNvSpPr>
          <p:nvPr/>
        </p:nvSpPr>
        <p:spPr bwMode="auto">
          <a:xfrm>
            <a:off x="4939003" y="2171363"/>
            <a:ext cx="4204997" cy="3693319"/>
          </a:xfrm>
          <a:prstGeom prst="rect">
            <a:avLst/>
          </a:prstGeom>
          <a:noFill/>
          <a:ln w="9525">
            <a:noFill/>
            <a:miter lim="800000"/>
            <a:headEnd/>
            <a:tailEnd/>
          </a:ln>
        </p:spPr>
        <p:txBody>
          <a:bodyPr wrap="none">
            <a:spAutoFit/>
          </a:bodyPr>
          <a:lstStyle/>
          <a:p>
            <a:pPr marL="342900" indent="-342900">
              <a:buFont typeface="Arial" pitchFamily="34" charset="0"/>
              <a:buAutoNum type="arabicParenR"/>
            </a:pPr>
            <a:r>
              <a:rPr lang="en-GB" altLang="en-US" dirty="0">
                <a:latin typeface="Book Antiqua" pitchFamily="18" charset="0"/>
                <a:ea typeface="Book Antiqua" pitchFamily="18" charset="0"/>
                <a:cs typeface="Book Antiqua" pitchFamily="18" charset="0"/>
              </a:rPr>
              <a:t>Nasal tip (apex </a:t>
            </a:r>
            <a:r>
              <a:rPr lang="en-GB" altLang="en-US" dirty="0" err="1">
                <a:latin typeface="Book Antiqua" pitchFamily="18" charset="0"/>
                <a:ea typeface="Book Antiqua" pitchFamily="18" charset="0"/>
                <a:cs typeface="Book Antiqua" pitchFamily="18" charset="0"/>
              </a:rPr>
              <a:t>nasi</a:t>
            </a:r>
            <a:r>
              <a:rPr lang="en-GB" altLang="en-US" dirty="0">
                <a:latin typeface="Book Antiqua" pitchFamily="18" charset="0"/>
                <a:ea typeface="Book Antiqua" pitchFamily="18" charset="0"/>
                <a:cs typeface="Book Antiqua" pitchFamily="18" charset="0"/>
              </a:rPr>
              <a:t>)</a:t>
            </a:r>
            <a:endParaRPr lang="sr-Latn-CS" altLang="en-US" dirty="0">
              <a:latin typeface="Book Antiqua" pitchFamily="18" charset="0"/>
              <a:ea typeface="Book Antiqua" pitchFamily="18" charset="0"/>
              <a:cs typeface="Book Antiqua" pitchFamily="18" charset="0"/>
            </a:endParaRPr>
          </a:p>
          <a:p>
            <a:pPr marL="342900" indent="-342900">
              <a:buFont typeface="Arial" pitchFamily="34" charset="0"/>
              <a:buAutoNum type="arabicParenR"/>
            </a:pPr>
            <a:r>
              <a:rPr lang="en-GB" altLang="en-US" dirty="0">
                <a:latin typeface="Book Antiqua" pitchFamily="18" charset="0"/>
                <a:ea typeface="Book Antiqua" pitchFamily="18" charset="0"/>
                <a:cs typeface="Book Antiqua" pitchFamily="18" charset="0"/>
              </a:rPr>
              <a:t>Inferior surface with nostrils </a:t>
            </a:r>
            <a:r>
              <a:rPr lang="sr-Latn-CS" altLang="en-US" dirty="0">
                <a:latin typeface="Book Antiqua" pitchFamily="18" charset="0"/>
                <a:ea typeface="Book Antiqua" pitchFamily="18" charset="0"/>
                <a:cs typeface="Book Antiqua" pitchFamily="18" charset="0"/>
              </a:rPr>
              <a:t>(nares)</a:t>
            </a:r>
          </a:p>
          <a:p>
            <a:pPr marL="342900" indent="-342900">
              <a:buFont typeface="Arial" pitchFamily="34" charset="0"/>
              <a:buAutoNum type="arabicParenR"/>
            </a:pPr>
            <a:r>
              <a:rPr lang="en-GB" altLang="en-US" dirty="0">
                <a:latin typeface="Book Antiqua" pitchFamily="18" charset="0"/>
                <a:ea typeface="Book Antiqua" pitchFamily="18" charset="0"/>
                <a:cs typeface="Book Antiqua" pitchFamily="18" charset="0"/>
              </a:rPr>
              <a:t>Lateral surfaces</a:t>
            </a:r>
            <a:br>
              <a:rPr lang="sr-Latn-CS" altLang="en-US" dirty="0">
                <a:latin typeface="Book Antiqua" pitchFamily="18" charset="0"/>
                <a:ea typeface="Book Antiqua" pitchFamily="18" charset="0"/>
                <a:cs typeface="Book Antiqua" pitchFamily="18" charset="0"/>
              </a:rPr>
            </a:br>
            <a:r>
              <a:rPr lang="sr-Cyrl-CS" altLang="en-US" dirty="0">
                <a:latin typeface="Book Antiqua" pitchFamily="18" charset="0"/>
                <a:ea typeface="Book Antiqua" pitchFamily="18" charset="0"/>
                <a:cs typeface="Book Antiqua" pitchFamily="18" charset="0"/>
              </a:rPr>
              <a:t>а</a:t>
            </a:r>
            <a:r>
              <a:rPr lang="sr-Latn-CS" altLang="en-US" dirty="0">
                <a:latin typeface="Book Antiqua" pitchFamily="18" charset="0"/>
                <a:ea typeface="Book Antiqua" pitchFamily="18" charset="0"/>
                <a:cs typeface="Book Antiqua" pitchFamily="18" charset="0"/>
              </a:rPr>
              <a:t>) </a:t>
            </a:r>
            <a:r>
              <a:rPr lang="en-GB" altLang="en-US" dirty="0">
                <a:latin typeface="Book Antiqua" pitchFamily="18" charset="0"/>
                <a:ea typeface="Book Antiqua" pitchFamily="18" charset="0"/>
                <a:cs typeface="Book Antiqua" pitchFamily="18" charset="0"/>
              </a:rPr>
              <a:t>upper</a:t>
            </a:r>
            <a:r>
              <a:rPr lang="sr-Latn-CS" altLang="en-US" dirty="0">
                <a:latin typeface="Book Antiqua" pitchFamily="18" charset="0"/>
                <a:ea typeface="Book Antiqua" pitchFamily="18" charset="0"/>
                <a:cs typeface="Book Antiqua" pitchFamily="18" charset="0"/>
              </a:rPr>
              <a:t>, </a:t>
            </a:r>
            <a:r>
              <a:rPr lang="en-GB" altLang="en-US" dirty="0">
                <a:latin typeface="Book Antiqua" pitchFamily="18" charset="0"/>
                <a:ea typeface="Book Antiqua" pitchFamily="18" charset="0"/>
                <a:cs typeface="Book Antiqua" pitchFamily="18" charset="0"/>
              </a:rPr>
              <a:t>unmoveable part</a:t>
            </a:r>
            <a:br>
              <a:rPr lang="sr-Latn-CS" altLang="en-US" dirty="0">
                <a:latin typeface="Book Antiqua" pitchFamily="18" charset="0"/>
                <a:ea typeface="Book Antiqua" pitchFamily="18" charset="0"/>
                <a:cs typeface="Book Antiqua" pitchFamily="18" charset="0"/>
              </a:rPr>
            </a:br>
            <a:r>
              <a:rPr lang="sr-Cyrl-CS" altLang="en-US" dirty="0">
                <a:latin typeface="Book Antiqua" pitchFamily="18" charset="0"/>
                <a:ea typeface="Book Antiqua" pitchFamily="18" charset="0"/>
                <a:cs typeface="Book Antiqua" pitchFamily="18" charset="0"/>
              </a:rPr>
              <a:t>б</a:t>
            </a:r>
            <a:r>
              <a:rPr lang="sr-Latn-CS" altLang="en-US" dirty="0">
                <a:latin typeface="Book Antiqua" pitchFamily="18" charset="0"/>
                <a:ea typeface="Book Antiqua" pitchFamily="18" charset="0"/>
                <a:cs typeface="Book Antiqua" pitchFamily="18" charset="0"/>
              </a:rPr>
              <a:t>) </a:t>
            </a:r>
            <a:r>
              <a:rPr lang="en-GB" altLang="en-US" dirty="0">
                <a:latin typeface="Book Antiqua" pitchFamily="18" charset="0"/>
                <a:ea typeface="Book Antiqua" pitchFamily="18" charset="0"/>
                <a:cs typeface="Book Antiqua" pitchFamily="18" charset="0"/>
              </a:rPr>
              <a:t>lower</a:t>
            </a:r>
            <a:r>
              <a:rPr lang="sr-Latn-CS" altLang="en-US" dirty="0">
                <a:latin typeface="Book Antiqua" pitchFamily="18" charset="0"/>
                <a:ea typeface="Book Antiqua" pitchFamily="18" charset="0"/>
                <a:cs typeface="Book Antiqua" pitchFamily="18" charset="0"/>
              </a:rPr>
              <a:t>, </a:t>
            </a:r>
            <a:r>
              <a:rPr lang="en-GB" altLang="en-US" dirty="0">
                <a:latin typeface="Book Antiqua" pitchFamily="18" charset="0"/>
                <a:ea typeface="Book Antiqua" pitchFamily="18" charset="0"/>
                <a:cs typeface="Book Antiqua" pitchFamily="18" charset="0"/>
              </a:rPr>
              <a:t>moveable part – </a:t>
            </a:r>
            <a:br>
              <a:rPr lang="en-GB" altLang="en-US" dirty="0">
                <a:latin typeface="Book Antiqua" pitchFamily="18" charset="0"/>
                <a:ea typeface="Book Antiqua" pitchFamily="18" charset="0"/>
                <a:cs typeface="Book Antiqua" pitchFamily="18" charset="0"/>
              </a:rPr>
            </a:br>
            <a:r>
              <a:rPr lang="en-GB" altLang="en-US" dirty="0">
                <a:latin typeface="Book Antiqua" pitchFamily="18" charset="0"/>
                <a:ea typeface="Book Antiqua" pitchFamily="18" charset="0"/>
                <a:cs typeface="Book Antiqua" pitchFamily="18" charset="0"/>
              </a:rPr>
              <a:t>     nasal wings </a:t>
            </a:r>
            <a:r>
              <a:rPr lang="sr-Latn-CS" altLang="en-US" dirty="0">
                <a:latin typeface="Book Antiqua" pitchFamily="18" charset="0"/>
                <a:ea typeface="Book Antiqua" pitchFamily="18" charset="0"/>
                <a:cs typeface="Book Antiqua" pitchFamily="18" charset="0"/>
              </a:rPr>
              <a:t>(alae nasi)</a:t>
            </a:r>
          </a:p>
          <a:p>
            <a:pPr marL="342900" indent="-342900">
              <a:buFont typeface="Arial" pitchFamily="34" charset="0"/>
              <a:buAutoNum type="arabicParenR"/>
            </a:pPr>
            <a:r>
              <a:rPr lang="en-GB" altLang="en-US" dirty="0">
                <a:latin typeface="Book Antiqua" pitchFamily="18" charset="0"/>
                <a:ea typeface="Book Antiqua" pitchFamily="18" charset="0"/>
                <a:cs typeface="Book Antiqua" pitchFamily="18" charset="0"/>
              </a:rPr>
              <a:t>Nasal bridge </a:t>
            </a:r>
            <a:r>
              <a:rPr lang="sr-Latn-CS" altLang="en-US" dirty="0">
                <a:latin typeface="Book Antiqua" pitchFamily="18" charset="0"/>
                <a:ea typeface="Book Antiqua" pitchFamily="18" charset="0"/>
                <a:cs typeface="Book Antiqua" pitchFamily="18" charset="0"/>
              </a:rPr>
              <a:t>(dorsum nasi)</a:t>
            </a:r>
          </a:p>
          <a:p>
            <a:pPr marL="342900" indent="-342900">
              <a:buFont typeface="Arial" pitchFamily="34" charset="0"/>
              <a:buAutoNum type="arabicParenR"/>
            </a:pPr>
            <a:r>
              <a:rPr lang="en-GB" altLang="en-US" dirty="0">
                <a:latin typeface="Book Antiqua" pitchFamily="18" charset="0"/>
                <a:ea typeface="Book Antiqua" pitchFamily="18" charset="0"/>
                <a:cs typeface="Book Antiqua" pitchFamily="18" charset="0"/>
              </a:rPr>
              <a:t>Root of the nose </a:t>
            </a:r>
            <a:r>
              <a:rPr lang="sr-Latn-CS" altLang="en-US" dirty="0">
                <a:latin typeface="Book Antiqua" pitchFamily="18" charset="0"/>
                <a:ea typeface="Book Antiqua" pitchFamily="18" charset="0"/>
                <a:cs typeface="Book Antiqua" pitchFamily="18" charset="0"/>
              </a:rPr>
              <a:t>(radix nasi)</a:t>
            </a:r>
          </a:p>
          <a:p>
            <a:pPr marL="342900" indent="-342900">
              <a:buFont typeface="Arial" pitchFamily="34" charset="0"/>
              <a:buAutoNum type="arabicParenR"/>
            </a:pPr>
            <a:r>
              <a:rPr lang="en-GB" altLang="en-US" dirty="0">
                <a:latin typeface="Book Antiqua" pitchFamily="18" charset="0"/>
                <a:ea typeface="Book Antiqua" pitchFamily="18" charset="0"/>
                <a:cs typeface="Book Antiqua" pitchFamily="18" charset="0"/>
              </a:rPr>
              <a:t>Nasal vestibule </a:t>
            </a:r>
            <a:r>
              <a:rPr lang="sr-Latn-CS" altLang="en-US" dirty="0">
                <a:latin typeface="Book Antiqua" pitchFamily="18" charset="0"/>
                <a:ea typeface="Book Antiqua" pitchFamily="18" charset="0"/>
                <a:cs typeface="Book Antiqua" pitchFamily="18" charset="0"/>
              </a:rPr>
              <a:t>(vestibulum nasi)</a:t>
            </a:r>
            <a:br>
              <a:rPr lang="sr-Latn-CS" altLang="en-US" dirty="0">
                <a:latin typeface="Book Antiqua" pitchFamily="18" charset="0"/>
                <a:ea typeface="Book Antiqua" pitchFamily="18" charset="0"/>
                <a:cs typeface="Book Antiqua" pitchFamily="18" charset="0"/>
              </a:rPr>
            </a:br>
            <a:r>
              <a:rPr lang="sr-Latn-CS" altLang="en-US" dirty="0">
                <a:latin typeface="Book Antiqua" pitchFamily="18" charset="0"/>
                <a:ea typeface="Book Antiqua" pitchFamily="18" charset="0"/>
                <a:cs typeface="Book Antiqua" pitchFamily="18" charset="0"/>
              </a:rPr>
              <a:t>  - limen nasi</a:t>
            </a:r>
            <a:br>
              <a:rPr lang="sr-Latn-CS" altLang="en-US" dirty="0">
                <a:latin typeface="Book Antiqua" pitchFamily="18" charset="0"/>
                <a:ea typeface="Book Antiqua" pitchFamily="18" charset="0"/>
                <a:cs typeface="Book Antiqua" pitchFamily="18" charset="0"/>
              </a:rPr>
            </a:br>
            <a:r>
              <a:rPr lang="sr-Latn-CS" altLang="en-US" dirty="0">
                <a:latin typeface="Book Antiqua" pitchFamily="18" charset="0"/>
                <a:ea typeface="Book Antiqua" pitchFamily="18" charset="0"/>
                <a:cs typeface="Book Antiqua" pitchFamily="18" charset="0"/>
              </a:rPr>
              <a:t>  - </a:t>
            </a:r>
            <a:r>
              <a:rPr lang="en-GB" altLang="en-US" dirty="0">
                <a:latin typeface="Book Antiqua" pitchFamily="18" charset="0"/>
                <a:ea typeface="Book Antiqua" pitchFamily="18" charset="0"/>
                <a:cs typeface="Book Antiqua" pitchFamily="18" charset="0"/>
              </a:rPr>
              <a:t>skin</a:t>
            </a:r>
            <a:br>
              <a:rPr lang="sr-Latn-CS" altLang="en-US" dirty="0">
                <a:latin typeface="Book Antiqua" pitchFamily="18" charset="0"/>
                <a:ea typeface="Book Antiqua" pitchFamily="18" charset="0"/>
                <a:cs typeface="Book Antiqua" pitchFamily="18" charset="0"/>
              </a:rPr>
            </a:br>
            <a:r>
              <a:rPr lang="sr-Latn-CS" altLang="en-US" dirty="0">
                <a:latin typeface="Book Antiqua" pitchFamily="18" charset="0"/>
                <a:ea typeface="Book Antiqua" pitchFamily="18" charset="0"/>
                <a:cs typeface="Book Antiqua" pitchFamily="18" charset="0"/>
              </a:rPr>
              <a:t>  - </a:t>
            </a:r>
            <a:r>
              <a:rPr lang="en-GB" altLang="en-US" dirty="0">
                <a:latin typeface="Book Antiqua" pitchFamily="18" charset="0"/>
                <a:ea typeface="Book Antiqua" pitchFamily="18" charset="0"/>
                <a:cs typeface="Book Antiqua" pitchFamily="18" charset="0"/>
              </a:rPr>
              <a:t>hair</a:t>
            </a:r>
            <a:r>
              <a:rPr lang="sr-Latn-CS" altLang="en-US" dirty="0">
                <a:latin typeface="Book Antiqua" pitchFamily="18" charset="0"/>
                <a:ea typeface="Book Antiqua" pitchFamily="18" charset="0"/>
                <a:cs typeface="Book Antiqua" pitchFamily="18" charset="0"/>
              </a:rPr>
              <a:t> (vibrisae)</a:t>
            </a:r>
            <a:br>
              <a:rPr lang="sr-Latn-CS" altLang="en-US" dirty="0">
                <a:latin typeface="Book Antiqua" pitchFamily="18" charset="0"/>
                <a:ea typeface="Book Antiqua" pitchFamily="18" charset="0"/>
                <a:cs typeface="Book Antiqua" pitchFamily="18" charset="0"/>
              </a:rPr>
            </a:br>
            <a:r>
              <a:rPr lang="sr-Latn-CS" altLang="en-US" dirty="0">
                <a:latin typeface="Book Antiqua" pitchFamily="18" charset="0"/>
                <a:ea typeface="Book Antiqua" pitchFamily="18" charset="0"/>
                <a:cs typeface="Book Antiqua" pitchFamily="18" charset="0"/>
              </a:rPr>
              <a:t>  - </a:t>
            </a:r>
            <a:r>
              <a:rPr lang="en-GB" altLang="en-US" dirty="0">
                <a:latin typeface="Book Antiqua" pitchFamily="18" charset="0"/>
                <a:ea typeface="Book Antiqua" pitchFamily="18" charset="0"/>
                <a:cs typeface="Book Antiqua" pitchFamily="18" charset="0"/>
              </a:rPr>
              <a:t>sweat and sebaceous glands</a:t>
            </a:r>
            <a:endParaRPr lang="sr-Latn-CS" altLang="en-US" dirty="0">
              <a:latin typeface="Book Antiqua" pitchFamily="18" charset="0"/>
              <a:ea typeface="Book Antiqua" pitchFamily="18" charset="0"/>
              <a:cs typeface="Book Antiqua" pitchFamily="18" charset="0"/>
            </a:endParaRPr>
          </a:p>
        </p:txBody>
      </p:sp>
      <p:pic>
        <p:nvPicPr>
          <p:cNvPr id="5125" name="Picture 5" descr="new-7.jpg"/>
          <p:cNvPicPr>
            <a:picLocks noChangeAspect="1" noChangeArrowheads="1"/>
          </p:cNvPicPr>
          <p:nvPr/>
        </p:nvPicPr>
        <p:blipFill>
          <a:blip r:embed="rId4" cstate="print"/>
          <a:srcRect/>
          <a:stretch>
            <a:fillRect/>
          </a:stretch>
        </p:blipFill>
        <p:spPr bwMode="auto">
          <a:xfrm>
            <a:off x="0" y="4725144"/>
            <a:ext cx="5443419" cy="2132856"/>
          </a:xfrm>
          <a:prstGeom prst="rect">
            <a:avLst/>
          </a:prstGeom>
          <a:noFill/>
          <a:ln w="9525">
            <a:noFill/>
            <a:miter lim="800000"/>
            <a:headEnd/>
            <a:tailEnd/>
          </a:ln>
        </p:spPr>
      </p:pic>
      <p:pic>
        <p:nvPicPr>
          <p:cNvPr id="5126" name="Picture 7"/>
          <p:cNvPicPr>
            <a:picLocks noChangeAspect="1" noChangeArrowheads="1"/>
          </p:cNvPicPr>
          <p:nvPr/>
        </p:nvPicPr>
        <p:blipFill>
          <a:blip r:embed="rId2" cstate="print"/>
          <a:srcRect l="60712" t="32275" r="13246" b="36084"/>
          <a:stretch>
            <a:fillRect/>
          </a:stretch>
        </p:blipFill>
        <p:spPr bwMode="auto">
          <a:xfrm>
            <a:off x="2123728" y="1628800"/>
            <a:ext cx="2782215" cy="2112938"/>
          </a:xfrm>
          <a:prstGeom prst="rect">
            <a:avLst/>
          </a:prstGeom>
          <a:noFill/>
          <a:ln w="9525">
            <a:noFill/>
            <a:miter lim="800000"/>
            <a:headEnd/>
            <a:tailEnd/>
          </a:ln>
        </p:spPr>
      </p:pic>
      <p:sp>
        <p:nvSpPr>
          <p:cNvPr id="5127" name="TextBox 8"/>
          <p:cNvSpPr txBox="1">
            <a:spLocks noChangeArrowheads="1"/>
          </p:cNvSpPr>
          <p:nvPr/>
        </p:nvSpPr>
        <p:spPr bwMode="auto">
          <a:xfrm>
            <a:off x="0" y="3714750"/>
            <a:ext cx="800219" cy="369332"/>
          </a:xfrm>
          <a:prstGeom prst="rect">
            <a:avLst/>
          </a:prstGeom>
          <a:noFill/>
          <a:ln w="9525">
            <a:noFill/>
            <a:miter lim="800000"/>
            <a:headEnd/>
            <a:tailEnd/>
          </a:ln>
        </p:spPr>
        <p:txBody>
          <a:bodyPr wrap="none">
            <a:spAutoFit/>
          </a:bodyPr>
          <a:lstStyle/>
          <a:p>
            <a:r>
              <a:rPr lang="en-US" altLang="en-US" sz="900" dirty="0"/>
              <a:t>Lateral view</a:t>
            </a:r>
          </a:p>
          <a:p>
            <a:endParaRPr lang="sr-Latn-CS" altLang="en-US" sz="900" dirty="0"/>
          </a:p>
        </p:txBody>
      </p:sp>
      <p:sp>
        <p:nvSpPr>
          <p:cNvPr id="5128" name="TextBox 10"/>
          <p:cNvSpPr txBox="1">
            <a:spLocks noChangeArrowheads="1"/>
          </p:cNvSpPr>
          <p:nvPr/>
        </p:nvSpPr>
        <p:spPr bwMode="auto">
          <a:xfrm>
            <a:off x="2571750" y="3714750"/>
            <a:ext cx="873957" cy="246221"/>
          </a:xfrm>
          <a:prstGeom prst="rect">
            <a:avLst/>
          </a:prstGeom>
          <a:noFill/>
          <a:ln w="9525">
            <a:noFill/>
            <a:miter lim="800000"/>
            <a:headEnd/>
            <a:tailEnd/>
          </a:ln>
        </p:spPr>
        <p:txBody>
          <a:bodyPr wrap="none">
            <a:spAutoFit/>
          </a:bodyPr>
          <a:lstStyle/>
          <a:p>
            <a:r>
              <a:rPr lang="en-US" altLang="en-US" sz="1000" dirty="0"/>
              <a:t>Inferior view</a:t>
            </a:r>
          </a:p>
        </p:txBody>
      </p:sp>
      <p:sp>
        <p:nvSpPr>
          <p:cNvPr id="3" name="TextBox 2"/>
          <p:cNvSpPr txBox="1"/>
          <p:nvPr/>
        </p:nvSpPr>
        <p:spPr>
          <a:xfrm>
            <a:off x="5806650" y="1333936"/>
            <a:ext cx="2542684" cy="523220"/>
          </a:xfrm>
          <a:prstGeom prst="rect">
            <a:avLst/>
          </a:prstGeom>
          <a:noFill/>
        </p:spPr>
        <p:txBody>
          <a:bodyPr wrap="none" rtlCol="0">
            <a:spAutoFit/>
          </a:bodyPr>
          <a:lstStyle/>
          <a:p>
            <a:r>
              <a:rPr lang="en-GB" sz="2800" b="1" dirty="0">
                <a:solidFill>
                  <a:srgbClr val="0070C0"/>
                </a:solidFill>
              </a:rPr>
              <a:t>External nose</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pulmo dex"/>
          <p:cNvPicPr>
            <a:picLocks noGrp="1" noChangeAspect="1" noChangeArrowheads="1"/>
          </p:cNvPicPr>
          <p:nvPr/>
        </p:nvPicPr>
        <p:blipFill>
          <a:blip r:embed="rId2" cstate="print">
            <a:lum contrast="12000"/>
          </a:blip>
          <a:srcRect/>
          <a:stretch>
            <a:fillRect/>
          </a:stretch>
        </p:blipFill>
        <p:spPr bwMode="auto">
          <a:xfrm>
            <a:off x="36513" y="117475"/>
            <a:ext cx="4179887" cy="3257550"/>
          </a:xfrm>
          <a:prstGeom prst="rect">
            <a:avLst/>
          </a:prstGeom>
          <a:noFill/>
          <a:ln w="38100" cap="flat" cmpd="sng">
            <a:noFill/>
            <a:bevel/>
            <a:headEnd/>
            <a:tailEnd/>
          </a:ln>
          <a:effectLst/>
        </p:spPr>
      </p:pic>
      <p:pic>
        <p:nvPicPr>
          <p:cNvPr id="25603" name="Picture 2" descr="medijast"/>
          <p:cNvPicPr>
            <a:picLocks noGrp="1" noChangeAspect="1" noChangeArrowheads="1"/>
          </p:cNvPicPr>
          <p:nvPr/>
        </p:nvPicPr>
        <p:blipFill>
          <a:blip r:embed="rId3" cstate="print">
            <a:lum contrast="18000"/>
          </a:blip>
          <a:srcRect/>
          <a:stretch>
            <a:fillRect/>
          </a:stretch>
        </p:blipFill>
        <p:spPr bwMode="auto">
          <a:xfrm>
            <a:off x="179388" y="3860800"/>
            <a:ext cx="3927475" cy="2754313"/>
          </a:xfrm>
          <a:prstGeom prst="rect">
            <a:avLst/>
          </a:prstGeom>
          <a:noFill/>
          <a:ln w="9525" cap="flat" cmpd="sng">
            <a:noFill/>
            <a:bevel/>
            <a:headEnd/>
            <a:tailEnd/>
          </a:ln>
          <a:effectLst/>
        </p:spPr>
      </p:pic>
      <p:pic>
        <p:nvPicPr>
          <p:cNvPr id="25604" name="Picture 2" descr="pulmo sin"/>
          <p:cNvPicPr>
            <a:picLocks noGrp="1" noChangeAspect="1" noChangeArrowheads="1"/>
          </p:cNvPicPr>
          <p:nvPr/>
        </p:nvPicPr>
        <p:blipFill>
          <a:blip r:embed="rId4" cstate="print">
            <a:lum contrast="12000"/>
          </a:blip>
          <a:srcRect/>
          <a:stretch>
            <a:fillRect/>
          </a:stretch>
        </p:blipFill>
        <p:spPr bwMode="auto">
          <a:xfrm>
            <a:off x="5076825" y="188913"/>
            <a:ext cx="3859213" cy="3203575"/>
          </a:xfrm>
          <a:prstGeom prst="rect">
            <a:avLst/>
          </a:prstGeom>
          <a:noFill/>
          <a:ln w="38100" cap="flat" cmpd="sng">
            <a:noFill/>
            <a:bevel/>
            <a:headEnd/>
            <a:tailEnd/>
          </a:ln>
          <a:effectLst/>
        </p:spPr>
      </p:pic>
      <p:pic>
        <p:nvPicPr>
          <p:cNvPr id="25605" name="Picture 2" descr="medijast"/>
          <p:cNvPicPr>
            <a:picLocks noGrp="1" noChangeAspect="1" noChangeArrowheads="1"/>
          </p:cNvPicPr>
          <p:nvPr/>
        </p:nvPicPr>
        <p:blipFill>
          <a:blip r:embed="rId5" cstate="print">
            <a:lum contrast="12000"/>
          </a:blip>
          <a:srcRect/>
          <a:stretch>
            <a:fillRect/>
          </a:stretch>
        </p:blipFill>
        <p:spPr bwMode="auto">
          <a:xfrm>
            <a:off x="4860925" y="3860800"/>
            <a:ext cx="4192588" cy="2819400"/>
          </a:xfrm>
          <a:prstGeom prst="rect">
            <a:avLst/>
          </a:prstGeom>
          <a:noFill/>
          <a:ln w="9525" cap="flat" cmpd="sng">
            <a:noFill/>
            <a:bevel/>
            <a:headEnd/>
            <a:tailEnd/>
          </a:ln>
          <a:effectLst/>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a:xfrm>
            <a:off x="612775" y="-23813"/>
            <a:ext cx="8085138" cy="715963"/>
          </a:xfrm>
        </p:spPr>
        <p:txBody>
          <a:bodyPr/>
          <a:lstStyle/>
          <a:p>
            <a:r>
              <a:rPr lang="en-US" altLang="en-US" sz="2800" b="1" dirty="0">
                <a:solidFill>
                  <a:srgbClr val="99CCFF"/>
                </a:solidFill>
                <a:latin typeface="Book Antiqua" pitchFamily="18" charset="0"/>
                <a:ea typeface="Book Antiqua" pitchFamily="18" charset="0"/>
                <a:cs typeface="Book Antiqua" pitchFamily="18" charset="0"/>
              </a:rPr>
              <a:t>LUNGS </a:t>
            </a:r>
            <a:r>
              <a:rPr lang="en-GB" altLang="en-US" sz="2800" b="1" dirty="0">
                <a:solidFill>
                  <a:srgbClr val="99CCFF"/>
                </a:solidFill>
                <a:latin typeface="Book Antiqua" pitchFamily="18" charset="0"/>
                <a:ea typeface="Book Antiqua" pitchFamily="18" charset="0"/>
                <a:cs typeface="Book Antiqua" pitchFamily="18" charset="0"/>
              </a:rPr>
              <a:t>(PULMONES)</a:t>
            </a:r>
            <a:endParaRPr lang="en-GB" altLang="en-US" dirty="0"/>
          </a:p>
        </p:txBody>
      </p:sp>
      <p:sp>
        <p:nvSpPr>
          <p:cNvPr id="26627" name="Rectangle 3"/>
          <p:cNvSpPr>
            <a:spLocks noGrp="1" noChangeArrowheads="1"/>
          </p:cNvSpPr>
          <p:nvPr>
            <p:ph type="body" idx="4294967295"/>
          </p:nvPr>
        </p:nvSpPr>
        <p:spPr>
          <a:xfrm>
            <a:off x="1588" y="836613"/>
            <a:ext cx="9109075" cy="6021387"/>
          </a:xfrm>
        </p:spPr>
        <p:txBody>
          <a:bodyPr/>
          <a:lstStyle/>
          <a:p>
            <a:pPr marL="609600" indent="-609600">
              <a:buFontTx/>
              <a:buNone/>
            </a:pPr>
            <a:r>
              <a:rPr lang="en-GB" altLang="en-US" sz="1800" dirty="0">
                <a:latin typeface="Book Antiqua" pitchFamily="18" charset="0"/>
                <a:ea typeface="Book Antiqua" pitchFamily="18" charset="0"/>
                <a:cs typeface="Book Antiqua" pitchFamily="18" charset="0"/>
              </a:rPr>
              <a:t>*</a:t>
            </a:r>
            <a:r>
              <a:rPr lang="en-US" altLang="en-US" sz="1800" dirty="0">
                <a:latin typeface="Book Antiqua" pitchFamily="18" charset="0"/>
                <a:ea typeface="Book Antiqua" pitchFamily="18" charset="0"/>
                <a:cs typeface="Book Antiqua" pitchFamily="18" charset="0"/>
              </a:rPr>
              <a:t> </a:t>
            </a:r>
            <a:r>
              <a:rPr lang="en-GB" sz="1800" dirty="0">
                <a:latin typeface="Book Antiqua" panose="02040602050305030304" pitchFamily="18" charset="0"/>
              </a:rPr>
              <a:t>The lung </a:t>
            </a:r>
            <a:r>
              <a:rPr lang="en-GB" sz="1800" b="1" dirty="0">
                <a:latin typeface="Book Antiqua" panose="02040602050305030304" pitchFamily="18" charset="0"/>
              </a:rPr>
              <a:t>hilum</a:t>
            </a:r>
            <a:r>
              <a:rPr lang="en-GB" sz="1800" dirty="0">
                <a:latin typeface="Book Antiqua" panose="02040602050305030304" pitchFamily="18" charset="0"/>
              </a:rPr>
              <a:t> (where structures enter and leave the lung) is located on  </a:t>
            </a:r>
            <a:r>
              <a:rPr lang="en-GB" sz="1800" dirty="0" err="1">
                <a:latin typeface="Book Antiqua" panose="02040602050305030304" pitchFamily="18" charset="0"/>
              </a:rPr>
              <a:t>mediastinal</a:t>
            </a:r>
            <a:r>
              <a:rPr lang="en-GB" sz="1800" dirty="0">
                <a:latin typeface="Book Antiqua" panose="02040602050305030304" pitchFamily="18" charset="0"/>
              </a:rPr>
              <a:t> surface of the lung</a:t>
            </a:r>
            <a:r>
              <a:rPr lang="en-GB" altLang="en-US" sz="1800" dirty="0">
                <a:latin typeface="Book Antiqua" pitchFamily="18" charset="0"/>
                <a:ea typeface="Book Antiqua" pitchFamily="18" charset="0"/>
                <a:cs typeface="Book Antiqua" pitchFamily="18" charset="0"/>
              </a:rPr>
              <a:t>.</a:t>
            </a:r>
          </a:p>
          <a:p>
            <a:pPr marL="609600" indent="-609600">
              <a:buFontTx/>
              <a:buNone/>
            </a:pPr>
            <a:endParaRPr lang="en-GB" altLang="en-US" sz="1800" dirty="0">
              <a:latin typeface="Book Antiqua" pitchFamily="18" charset="0"/>
              <a:ea typeface="Book Antiqua" pitchFamily="18" charset="0"/>
              <a:cs typeface="Book Antiqua" pitchFamily="18" charset="0"/>
            </a:endParaRPr>
          </a:p>
          <a:p>
            <a:pPr marL="609600" indent="-609600">
              <a:buFontTx/>
              <a:buNone/>
            </a:pPr>
            <a:r>
              <a:rPr lang="en-GB" altLang="en-US" sz="1800" dirty="0">
                <a:latin typeface="Book Antiqua" pitchFamily="18" charset="0"/>
                <a:ea typeface="Book Antiqua" pitchFamily="18" charset="0"/>
                <a:cs typeface="Book Antiqua" pitchFamily="18" charset="0"/>
              </a:rPr>
              <a:t>* </a:t>
            </a:r>
            <a:r>
              <a:rPr lang="en-US" altLang="en-US" sz="1800" dirty="0">
                <a:latin typeface="Book Antiqua" pitchFamily="18" charset="0"/>
                <a:ea typeface="Book Antiqua" pitchFamily="18" charset="0"/>
                <a:cs typeface="Book Antiqua" pitchFamily="18" charset="0"/>
              </a:rPr>
              <a:t>The elements of the lung root (</a:t>
            </a:r>
            <a:r>
              <a:rPr lang="en-GB" altLang="en-US" sz="1800" dirty="0">
                <a:latin typeface="Book Antiqua" pitchFamily="18" charset="0"/>
                <a:ea typeface="Book Antiqua" pitchFamily="18" charset="0"/>
                <a:cs typeface="Book Antiqua" pitchFamily="18" charset="0"/>
              </a:rPr>
              <a:t>radix </a:t>
            </a:r>
            <a:r>
              <a:rPr lang="en-GB" altLang="en-US" sz="1800" dirty="0" err="1">
                <a:latin typeface="Book Antiqua" pitchFamily="18" charset="0"/>
                <a:ea typeface="Book Antiqua" pitchFamily="18" charset="0"/>
                <a:cs typeface="Book Antiqua" pitchFamily="18" charset="0"/>
              </a:rPr>
              <a:t>pulmonis</a:t>
            </a:r>
            <a:r>
              <a:rPr lang="en-GB" altLang="en-US" sz="1800" dirty="0">
                <a:latin typeface="Book Antiqua" pitchFamily="18" charset="0"/>
                <a:ea typeface="Book Antiqua" pitchFamily="18" charset="0"/>
                <a:cs typeface="Book Antiqua" pitchFamily="18" charset="0"/>
              </a:rPr>
              <a:t>) </a:t>
            </a:r>
            <a:r>
              <a:rPr lang="en-US" altLang="en-US" sz="1800" dirty="0">
                <a:latin typeface="Book Antiqua" pitchFamily="18" charset="0"/>
                <a:ea typeface="Book Antiqua" pitchFamily="18" charset="0"/>
                <a:cs typeface="Book Antiqua" pitchFamily="18" charset="0"/>
              </a:rPr>
              <a:t>enter or leave the lung through the lung hilum </a:t>
            </a:r>
            <a:r>
              <a:rPr lang="en-GB" altLang="en-US" sz="1800" dirty="0">
                <a:latin typeface="Book Antiqua" pitchFamily="18" charset="0"/>
                <a:ea typeface="Book Antiqua" pitchFamily="18" charset="0"/>
                <a:cs typeface="Book Antiqua" pitchFamily="18" charset="0"/>
              </a:rPr>
              <a:t>:</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a:t>
            </a:r>
            <a:r>
              <a:rPr lang="en-US" altLang="en-US" sz="1800" dirty="0">
                <a:latin typeface="Book Antiqua" pitchFamily="18" charset="0"/>
                <a:ea typeface="Book Antiqua" pitchFamily="18" charset="0"/>
                <a:cs typeface="Book Antiqua" pitchFamily="18" charset="0"/>
              </a:rPr>
              <a:t>in the middle there is main bronchus (</a:t>
            </a:r>
            <a:r>
              <a:rPr lang="en-GB" altLang="en-US" sz="1800" dirty="0">
                <a:latin typeface="Book Antiqua" pitchFamily="18" charset="0"/>
                <a:ea typeface="Book Antiqua" pitchFamily="18" charset="0"/>
                <a:cs typeface="Book Antiqua" pitchFamily="18" charset="0"/>
              </a:rPr>
              <a:t>bronchus </a:t>
            </a:r>
            <a:r>
              <a:rPr lang="en-GB" altLang="en-US" sz="1800" dirty="0" err="1">
                <a:latin typeface="Book Antiqua" pitchFamily="18" charset="0"/>
                <a:ea typeface="Book Antiqua" pitchFamily="18" charset="0"/>
                <a:cs typeface="Book Antiqua" pitchFamily="18" charset="0"/>
              </a:rPr>
              <a:t>principalis</a:t>
            </a:r>
            <a:r>
              <a:rPr lang="en-GB" altLang="en-US" sz="1800" dirty="0">
                <a:latin typeface="Book Antiqua" pitchFamily="18" charset="0"/>
                <a:ea typeface="Book Antiqua" pitchFamily="18" charset="0"/>
                <a:cs typeface="Book Antiqua" pitchFamily="18" charset="0"/>
              </a:rPr>
              <a:t>)</a:t>
            </a:r>
          </a:p>
          <a:p>
            <a:pPr marL="609600" indent="-609600">
              <a:buFontTx/>
              <a:buNone/>
            </a:pPr>
            <a:r>
              <a:rPr lang="en-US" altLang="en-US" sz="1800" dirty="0">
                <a:latin typeface="Book Antiqua" pitchFamily="18" charset="0"/>
                <a:ea typeface="Book Antiqua" pitchFamily="18" charset="0"/>
                <a:cs typeface="Book Antiqua" pitchFamily="18" charset="0"/>
              </a:rPr>
              <a:t>	- in front of the main bronchus, there is pulmonary artery (</a:t>
            </a:r>
            <a:r>
              <a:rPr lang="en-GB" altLang="en-US" sz="1800" dirty="0">
                <a:latin typeface="Book Antiqua" pitchFamily="18" charset="0"/>
                <a:ea typeface="Book Antiqua" pitchFamily="18" charset="0"/>
                <a:cs typeface="Book Antiqua" pitchFamily="18" charset="0"/>
              </a:rPr>
              <a:t>a. </a:t>
            </a:r>
            <a:r>
              <a:rPr lang="en-GB" altLang="en-US" sz="1800" dirty="0" err="1">
                <a:latin typeface="Book Antiqua" pitchFamily="18" charset="0"/>
                <a:ea typeface="Book Antiqua" pitchFamily="18" charset="0"/>
                <a:cs typeface="Book Antiqua" pitchFamily="18" charset="0"/>
              </a:rPr>
              <a:t>pulmonalis</a:t>
            </a:r>
            <a:r>
              <a:rPr lang="en-GB" altLang="en-US" sz="1800" dirty="0">
                <a:latin typeface="Book Antiqua" pitchFamily="18" charset="0"/>
                <a:ea typeface="Book Antiqua" pitchFamily="18" charset="0"/>
                <a:cs typeface="Book Antiqua" pitchFamily="18" charset="0"/>
              </a:rPr>
              <a:t>)</a:t>
            </a:r>
          </a:p>
          <a:p>
            <a:pPr marL="609600" indent="-609600">
              <a:buFontTx/>
              <a:buNone/>
            </a:pPr>
            <a:r>
              <a:rPr lang="en-GB" altLang="en-US" sz="1800" dirty="0">
                <a:latin typeface="Book Antiqua" pitchFamily="18" charset="0"/>
                <a:ea typeface="Book Antiqua" pitchFamily="18" charset="0"/>
                <a:cs typeface="Book Antiqua" pitchFamily="18" charset="0"/>
              </a:rPr>
              <a:t>	- </a:t>
            </a:r>
            <a:r>
              <a:rPr lang="en-US" altLang="en-US" sz="1800" dirty="0">
                <a:latin typeface="Book Antiqua" pitchFamily="18" charset="0"/>
                <a:ea typeface="Book Antiqua" pitchFamily="18" charset="0"/>
                <a:cs typeface="Book Antiqua" pitchFamily="18" charset="0"/>
              </a:rPr>
              <a:t>below the main bronchus, there are two pulmonary veins (</a:t>
            </a:r>
            <a:r>
              <a:rPr lang="en-GB" altLang="en-US" sz="1800" dirty="0">
                <a:latin typeface="Book Antiqua" pitchFamily="18" charset="0"/>
                <a:ea typeface="Book Antiqua" pitchFamily="18" charset="0"/>
                <a:cs typeface="Book Antiqua" pitchFamily="18" charset="0"/>
              </a:rPr>
              <a:t>vv. </a:t>
            </a:r>
            <a:r>
              <a:rPr lang="en-GB" altLang="en-US" sz="1800" dirty="0" err="1">
                <a:latin typeface="Book Antiqua" pitchFamily="18" charset="0"/>
                <a:ea typeface="Book Antiqua" pitchFamily="18" charset="0"/>
                <a:cs typeface="Book Antiqua" pitchFamily="18" charset="0"/>
              </a:rPr>
              <a:t>pulmonales</a:t>
            </a:r>
            <a:r>
              <a:rPr lang="en-GB" altLang="en-US" sz="1800" dirty="0">
                <a:latin typeface="Book Antiqua" pitchFamily="18" charset="0"/>
                <a:ea typeface="Book Antiqua" pitchFamily="18" charset="0"/>
                <a:cs typeface="Book Antiqua" pitchFamily="18" charset="0"/>
              </a:rPr>
              <a:t>)</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a:t>
            </a:r>
            <a:r>
              <a:rPr lang="en-US" altLang="en-US" sz="1800" dirty="0">
                <a:latin typeface="Book Antiqua" pitchFamily="18" charset="0"/>
                <a:ea typeface="Book Antiqua" pitchFamily="18" charset="0"/>
                <a:cs typeface="Book Antiqua" pitchFamily="18" charset="0"/>
              </a:rPr>
              <a:t>behind the main bronchus, there are nutritive blood vessels of the lungs</a:t>
            </a:r>
          </a:p>
          <a:p>
            <a:pPr marL="609600" indent="-609600">
              <a:buNone/>
            </a:pPr>
            <a:r>
              <a:rPr lang="en-GB" altLang="en-US" sz="1800" dirty="0">
                <a:latin typeface="Book Antiqua" pitchFamily="18" charset="0"/>
                <a:ea typeface="Book Antiqua" pitchFamily="18" charset="0"/>
                <a:cs typeface="Book Antiqua" pitchFamily="18" charset="0"/>
              </a:rPr>
              <a:t>            </a:t>
            </a:r>
            <a:r>
              <a:rPr lang="en-US" altLang="en-US" sz="1800" dirty="0">
                <a:latin typeface="Book Antiqua" pitchFamily="18" charset="0"/>
                <a:ea typeface="Book Antiqua" pitchFamily="18" charset="0"/>
                <a:cs typeface="Book Antiqua" pitchFamily="18" charset="0"/>
              </a:rPr>
              <a:t>(</a:t>
            </a:r>
            <a:r>
              <a:rPr lang="en-GB" altLang="en-US" sz="1800" dirty="0" err="1">
                <a:latin typeface="Book Antiqua" pitchFamily="18" charset="0"/>
                <a:ea typeface="Book Antiqua" pitchFamily="18" charset="0"/>
                <a:cs typeface="Book Antiqua" pitchFamily="18" charset="0"/>
              </a:rPr>
              <a:t>rr</a:t>
            </a:r>
            <a:r>
              <a:rPr lang="en-GB" altLang="en-US" sz="1800" dirty="0">
                <a:latin typeface="Book Antiqua" pitchFamily="18" charset="0"/>
                <a:ea typeface="Book Antiqua" pitchFamily="18" charset="0"/>
                <a:cs typeface="Book Antiqua" pitchFamily="18" charset="0"/>
              </a:rPr>
              <a:t>. </a:t>
            </a:r>
            <a:r>
              <a:rPr lang="en-GB" altLang="en-US" sz="1800" dirty="0" err="1">
                <a:latin typeface="Book Antiqua" pitchFamily="18" charset="0"/>
                <a:ea typeface="Book Antiqua" pitchFamily="18" charset="0"/>
                <a:cs typeface="Book Antiqua" pitchFamily="18" charset="0"/>
              </a:rPr>
              <a:t>bronchiales</a:t>
            </a:r>
            <a:r>
              <a:rPr lang="en-GB" altLang="en-US" sz="1800" dirty="0">
                <a:latin typeface="Book Antiqua" pitchFamily="18" charset="0"/>
                <a:ea typeface="Book Antiqua" pitchFamily="18" charset="0"/>
                <a:cs typeface="Book Antiqua" pitchFamily="18" charset="0"/>
              </a:rPr>
              <a:t>) that enter the lung, </a:t>
            </a:r>
            <a:r>
              <a:rPr lang="en-US" altLang="en-US" sz="1800" dirty="0">
                <a:latin typeface="Book Antiqua" pitchFamily="18" charset="0"/>
                <a:ea typeface="Book Antiqua" pitchFamily="18" charset="0"/>
                <a:cs typeface="Book Antiqua" pitchFamily="18" charset="0"/>
              </a:rPr>
              <a:t>followed by the nerves of </a:t>
            </a:r>
            <a:r>
              <a:rPr lang="en-GB" altLang="en-US" sz="1800" dirty="0">
                <a:latin typeface="Book Antiqua" pitchFamily="18" charset="0"/>
                <a:ea typeface="Book Antiqua" pitchFamily="18" charset="0"/>
                <a:cs typeface="Book Antiqua" pitchFamily="18" charset="0"/>
              </a:rPr>
              <a:t>plexus</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a:t>
            </a:r>
            <a:r>
              <a:rPr lang="en-GB" altLang="en-US" sz="1800" dirty="0" err="1">
                <a:latin typeface="Book Antiqua" pitchFamily="18" charset="0"/>
                <a:ea typeface="Book Antiqua" pitchFamily="18" charset="0"/>
                <a:cs typeface="Book Antiqua" pitchFamily="18" charset="0"/>
              </a:rPr>
              <a:t>pulmonalis</a:t>
            </a:r>
            <a:r>
              <a:rPr lang="en-GB" altLang="en-US" sz="1800" dirty="0">
                <a:latin typeface="Book Antiqua" pitchFamily="18" charset="0"/>
                <a:ea typeface="Book Antiqua" pitchFamily="18" charset="0"/>
                <a:cs typeface="Book Antiqua" pitchFamily="18" charset="0"/>
              </a:rPr>
              <a:t>), and pulmonary vein</a:t>
            </a:r>
            <a:r>
              <a:rPr lang="en-US" altLang="en-US" sz="1800" dirty="0">
                <a:latin typeface="Book Antiqua" pitchFamily="18" charset="0"/>
                <a:ea typeface="Book Antiqua" pitchFamily="18" charset="0"/>
                <a:cs typeface="Book Antiqua" pitchFamily="18" charset="0"/>
              </a:rPr>
              <a:t>(</a:t>
            </a:r>
            <a:r>
              <a:rPr lang="en-GB" altLang="en-US" sz="1800" dirty="0">
                <a:latin typeface="Book Antiqua" pitchFamily="18" charset="0"/>
                <a:ea typeface="Book Antiqua" pitchFamily="18" charset="0"/>
                <a:cs typeface="Book Antiqua" pitchFamily="18" charset="0"/>
              </a:rPr>
              <a:t>vv. </a:t>
            </a:r>
            <a:r>
              <a:rPr lang="en-GB" altLang="en-US" sz="1800" dirty="0" err="1">
                <a:latin typeface="Book Antiqua" pitchFamily="18" charset="0"/>
                <a:ea typeface="Book Antiqua" pitchFamily="18" charset="0"/>
                <a:cs typeface="Book Antiqua" pitchFamily="18" charset="0"/>
              </a:rPr>
              <a:t>bronchiales</a:t>
            </a:r>
            <a:r>
              <a:rPr lang="en-GB" altLang="en-US" sz="1800" dirty="0">
                <a:latin typeface="Book Antiqua" pitchFamily="18" charset="0"/>
                <a:ea typeface="Book Antiqua" pitchFamily="18" charset="0"/>
                <a:cs typeface="Book Antiqua" pitchFamily="18" charset="0"/>
              </a:rPr>
              <a:t>) that carries the oxygenated</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blood to the left atrium of hart.</a:t>
            </a:r>
          </a:p>
          <a:p>
            <a:pPr marL="609600" indent="-609600">
              <a:buFontTx/>
              <a:buNone/>
            </a:pPr>
            <a:endParaRPr lang="en-GB" altLang="en-US" sz="1800" dirty="0">
              <a:latin typeface="Book Antiqua" pitchFamily="18" charset="0"/>
              <a:ea typeface="Book Antiqua" pitchFamily="18" charset="0"/>
              <a:cs typeface="Book Antiqua" pitchFamily="18" charset="0"/>
            </a:endParaRPr>
          </a:p>
          <a:p>
            <a:pPr marL="609600" indent="-609600">
              <a:buFontTx/>
              <a:buNone/>
            </a:pPr>
            <a:r>
              <a:rPr lang="en-US" altLang="en-US" sz="1800" dirty="0">
                <a:latin typeface="Book Antiqua" pitchFamily="18" charset="0"/>
                <a:ea typeface="Book Antiqua" pitchFamily="18" charset="0"/>
                <a:cs typeface="Book Antiqua" pitchFamily="18" charset="0"/>
              </a:rPr>
              <a:t>* The right lung is divided by two fissures </a:t>
            </a:r>
            <a:r>
              <a:rPr lang="en-GB" altLang="en-US" sz="1800" dirty="0">
                <a:latin typeface="Book Antiqua" pitchFamily="18" charset="0"/>
                <a:ea typeface="Book Antiqua" pitchFamily="18" charset="0"/>
                <a:cs typeface="Book Antiqua" pitchFamily="18" charset="0"/>
              </a:rPr>
              <a:t>(</a:t>
            </a:r>
            <a:r>
              <a:rPr lang="en-GB" altLang="en-US" sz="1800" dirty="0" err="1">
                <a:latin typeface="Book Antiqua" pitchFamily="18" charset="0"/>
                <a:ea typeface="Book Antiqua" pitchFamily="18" charset="0"/>
                <a:cs typeface="Book Antiqua" pitchFamily="18" charset="0"/>
              </a:rPr>
              <a:t>fissura</a:t>
            </a:r>
            <a:r>
              <a:rPr lang="en-GB" altLang="en-US" sz="1800" dirty="0">
                <a:latin typeface="Book Antiqua" pitchFamily="18" charset="0"/>
                <a:ea typeface="Book Antiqua" pitchFamily="18" charset="0"/>
                <a:cs typeface="Book Antiqua" pitchFamily="18" charset="0"/>
              </a:rPr>
              <a:t> oblique</a:t>
            </a:r>
            <a:r>
              <a:rPr lang="en-US" altLang="en-US" sz="1800" dirty="0">
                <a:latin typeface="Book Antiqua" pitchFamily="18" charset="0"/>
                <a:ea typeface="Book Antiqua" pitchFamily="18" charset="0"/>
                <a:cs typeface="Book Antiqua" pitchFamily="18" charset="0"/>
              </a:rPr>
              <a:t> and </a:t>
            </a:r>
            <a:r>
              <a:rPr lang="en-GB" altLang="en-US" sz="1800" dirty="0" err="1">
                <a:latin typeface="Book Antiqua" pitchFamily="18" charset="0"/>
                <a:ea typeface="Book Antiqua" pitchFamily="18" charset="0"/>
                <a:cs typeface="Book Antiqua" pitchFamily="18" charset="0"/>
              </a:rPr>
              <a:t>fissura</a:t>
            </a:r>
            <a:r>
              <a:rPr lang="en-GB" altLang="en-US" sz="1800" dirty="0">
                <a:latin typeface="Book Antiqua" pitchFamily="18" charset="0"/>
                <a:ea typeface="Book Antiqua" pitchFamily="18" charset="0"/>
                <a:cs typeface="Book Antiqua" pitchFamily="18" charset="0"/>
              </a:rPr>
              <a:t> </a:t>
            </a:r>
            <a:r>
              <a:rPr lang="en-GB" altLang="en-US" sz="1800" dirty="0" err="1">
                <a:latin typeface="Book Antiqua" pitchFamily="18" charset="0"/>
                <a:ea typeface="Book Antiqua" pitchFamily="18" charset="0"/>
                <a:cs typeface="Book Antiqua" pitchFamily="18" charset="0"/>
              </a:rPr>
              <a:t>horizontalis</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a:t>
            </a:r>
            <a:r>
              <a:rPr lang="en-GB" altLang="en-US" sz="1800" dirty="0" err="1">
                <a:latin typeface="Book Antiqua" pitchFamily="18" charset="0"/>
                <a:ea typeface="Book Antiqua" pitchFamily="18" charset="0"/>
                <a:cs typeface="Book Antiqua" pitchFamily="18" charset="0"/>
              </a:rPr>
              <a:t>transversa</a:t>
            </a:r>
            <a:r>
              <a:rPr lang="en-GB" altLang="en-US" sz="1800" dirty="0">
                <a:latin typeface="Book Antiqua" pitchFamily="18" charset="0"/>
                <a:ea typeface="Book Antiqua" pitchFamily="18" charset="0"/>
                <a:cs typeface="Book Antiqua" pitchFamily="18" charset="0"/>
              </a:rPr>
              <a:t>) </a:t>
            </a:r>
            <a:r>
              <a:rPr lang="en-US" altLang="en-US" sz="1800" dirty="0">
                <a:latin typeface="Book Antiqua" pitchFamily="18" charset="0"/>
                <a:ea typeface="Book Antiqua" pitchFamily="18" charset="0"/>
                <a:cs typeface="Book Antiqua" pitchFamily="18" charset="0"/>
              </a:rPr>
              <a:t>into three lobes (</a:t>
            </a:r>
            <a:r>
              <a:rPr lang="en-GB" altLang="en-US" sz="1800" dirty="0" err="1">
                <a:latin typeface="Book Antiqua" pitchFamily="18" charset="0"/>
                <a:ea typeface="Book Antiqua" pitchFamily="18" charset="0"/>
                <a:cs typeface="Book Antiqua" pitchFamily="18" charset="0"/>
              </a:rPr>
              <a:t>lobus</a:t>
            </a:r>
            <a:r>
              <a:rPr lang="en-GB" altLang="en-US" sz="1800" dirty="0">
                <a:latin typeface="Book Antiqua" pitchFamily="18" charset="0"/>
                <a:ea typeface="Book Antiqua" pitchFamily="18" charset="0"/>
                <a:cs typeface="Book Antiqua" pitchFamily="18" charset="0"/>
              </a:rPr>
              <a:t> superior, </a:t>
            </a:r>
            <a:r>
              <a:rPr lang="en-GB" altLang="en-US" sz="1800" dirty="0" err="1">
                <a:latin typeface="Book Antiqua" pitchFamily="18" charset="0"/>
                <a:ea typeface="Book Antiqua" pitchFamily="18" charset="0"/>
                <a:cs typeface="Book Antiqua" pitchFamily="18" charset="0"/>
              </a:rPr>
              <a:t>medius</a:t>
            </a:r>
            <a:r>
              <a:rPr lang="en-GB" altLang="en-US" sz="1800" dirty="0">
                <a:latin typeface="Book Antiqua" pitchFamily="18" charset="0"/>
                <a:ea typeface="Book Antiqua" pitchFamily="18" charset="0"/>
                <a:cs typeface="Book Antiqua" pitchFamily="18" charset="0"/>
              </a:rPr>
              <a:t> (middle) and inferior)</a:t>
            </a:r>
          </a:p>
          <a:p>
            <a:pPr marL="609600" indent="-609600">
              <a:buFontTx/>
              <a:buNone/>
            </a:pPr>
            <a:endParaRPr lang="en-GB" altLang="en-US" sz="1800" dirty="0">
              <a:latin typeface="Book Antiqua" pitchFamily="18" charset="0"/>
              <a:ea typeface="Book Antiqua" pitchFamily="18" charset="0"/>
              <a:cs typeface="Book Antiqua" pitchFamily="18" charset="0"/>
            </a:endParaRPr>
          </a:p>
          <a:p>
            <a:pPr marL="609600" indent="-609600">
              <a:buFontTx/>
              <a:buNone/>
            </a:pPr>
            <a:r>
              <a:rPr lang="en-US" altLang="en-US" sz="1800" dirty="0">
                <a:latin typeface="Book Antiqua" pitchFamily="18" charset="0"/>
                <a:ea typeface="Book Antiqua" pitchFamily="18" charset="0"/>
                <a:cs typeface="Book Antiqua" pitchFamily="18" charset="0"/>
              </a:rPr>
              <a:t>* The left lung has one deep fissure (</a:t>
            </a:r>
            <a:r>
              <a:rPr lang="en-GB" altLang="en-US" sz="1800" dirty="0" err="1">
                <a:latin typeface="Book Antiqua" pitchFamily="18" charset="0"/>
                <a:ea typeface="Book Antiqua" pitchFamily="18" charset="0"/>
                <a:cs typeface="Book Antiqua" pitchFamily="18" charset="0"/>
              </a:rPr>
              <a:t>fissura</a:t>
            </a:r>
            <a:r>
              <a:rPr lang="en-GB" altLang="en-US" sz="1800" dirty="0">
                <a:latin typeface="Book Antiqua" pitchFamily="18" charset="0"/>
                <a:ea typeface="Book Antiqua" pitchFamily="18" charset="0"/>
                <a:cs typeface="Book Antiqua" pitchFamily="18" charset="0"/>
              </a:rPr>
              <a:t> oblique)</a:t>
            </a:r>
            <a:r>
              <a:rPr lang="en-US" altLang="en-US" sz="1800" dirty="0">
                <a:latin typeface="Book Antiqua" pitchFamily="18" charset="0"/>
                <a:ea typeface="Book Antiqua" pitchFamily="18" charset="0"/>
                <a:cs typeface="Book Antiqua" pitchFamily="18" charset="0"/>
              </a:rPr>
              <a:t>, which divides left lung in two lobes (</a:t>
            </a:r>
            <a:r>
              <a:rPr lang="en-GB" altLang="en-US" sz="1800" dirty="0" err="1">
                <a:latin typeface="Book Antiqua" pitchFamily="18" charset="0"/>
                <a:ea typeface="Book Antiqua" pitchFamily="18" charset="0"/>
                <a:cs typeface="Book Antiqua" pitchFamily="18" charset="0"/>
              </a:rPr>
              <a:t>lobus</a:t>
            </a:r>
            <a:r>
              <a:rPr lang="en-GB" altLang="en-US" sz="1800" dirty="0">
                <a:latin typeface="Book Antiqua" pitchFamily="18" charset="0"/>
                <a:ea typeface="Book Antiqua" pitchFamily="18" charset="0"/>
                <a:cs typeface="Book Antiqua" pitchFamily="18" charset="0"/>
              </a:rPr>
              <a:t> superior and inferior)</a:t>
            </a:r>
          </a:p>
          <a:p>
            <a:pPr marL="609600" indent="-609600">
              <a:buFontTx/>
              <a:buNone/>
            </a:pPr>
            <a:endParaRPr lang="en-GB" altLang="en-US" sz="1800" dirty="0">
              <a:latin typeface="Book Antiqua" pitchFamily="18" charset="0"/>
              <a:ea typeface="Book Antiqua" pitchFamily="18" charset="0"/>
              <a:cs typeface="Book Antiqua" pitchFamily="18" charset="0"/>
            </a:endParaRPr>
          </a:p>
          <a:p>
            <a:pPr marL="609600" indent="-609600">
              <a:buFontTx/>
              <a:buNone/>
            </a:pPr>
            <a:endParaRPr lang="en-GB" altLang="en-US" sz="1800" dirty="0">
              <a:latin typeface="Book Antiqua" pitchFamily="18" charset="0"/>
              <a:ea typeface="Book Antiqua" pitchFamily="18" charset="0"/>
              <a:cs typeface="Book Antiqua" pitchFamily="18" charset="0"/>
            </a:endParaRPr>
          </a:p>
        </p:txBody>
      </p:sp>
    </p:spTree>
    <p:custDataLst>
      <p:tags r:id="rId1"/>
    </p:custDataLst>
  </p:cSld>
  <p:clrMapOvr>
    <a:masterClrMapping/>
  </p:clrMapOvr>
  <p:transition spd="slow">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26627">
                                            <p:txEl>
                                              <p:pRg st="0" end="0"/>
                                            </p:txEl>
                                          </p:spTgt>
                                        </p:tgtEl>
                                        <p:attrNameLst>
                                          <p:attrName>style.visibility</p:attrName>
                                        </p:attrNameLst>
                                      </p:cBhvr>
                                      <p:to>
                                        <p:strVal val="visible"/>
                                      </p:to>
                                    </p:set>
                                    <p:anim calcmode="lin" valueType="num">
                                      <p:cBhvr>
                                        <p:cTn id="7" dur="500" fill="hold"/>
                                        <p:tgtEl>
                                          <p:spTgt spid="2662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6627">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26627">
                                            <p:txEl>
                                              <p:pRg st="0" end="0"/>
                                            </p:txEl>
                                          </p:spTgt>
                                        </p:tgtEl>
                                        <p:attrNameLst>
                                          <p:attrName>style.rotation</p:attrName>
                                        </p:attrNameLst>
                                      </p:cBhvr>
                                      <p:tavLst>
                                        <p:tav tm="0">
                                          <p:val>
                                            <p:fltVal val="90"/>
                                          </p:val>
                                        </p:tav>
                                        <p:tav tm="100000">
                                          <p:val>
                                            <p:fltVal val="0"/>
                                          </p:val>
                                        </p:tav>
                                      </p:tavLst>
                                    </p:anim>
                                    <p:animEffect transition="in" filter="fade">
                                      <p:cBhvr>
                                        <p:cTn id="10" dur="500"/>
                                        <p:tgtEl>
                                          <p:spTgt spid="26627">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26627">
                                            <p:txEl>
                                              <p:pRg st="2" end="2"/>
                                            </p:txEl>
                                          </p:spTgt>
                                        </p:tgtEl>
                                        <p:attrNameLst>
                                          <p:attrName>style.visibility</p:attrName>
                                        </p:attrNameLst>
                                      </p:cBhvr>
                                      <p:to>
                                        <p:strVal val="visible"/>
                                      </p:to>
                                    </p:set>
                                    <p:anim calcmode="lin" valueType="num">
                                      <p:cBhvr>
                                        <p:cTn id="15" dur="500" fill="hold"/>
                                        <p:tgtEl>
                                          <p:spTgt spid="26627">
                                            <p:txEl>
                                              <p:pRg st="2" end="2"/>
                                            </p:txEl>
                                          </p:spTgt>
                                        </p:tgtEl>
                                        <p:attrNameLst>
                                          <p:attrName>ppt_w</p:attrName>
                                        </p:attrNameLst>
                                      </p:cBhvr>
                                      <p:tavLst>
                                        <p:tav tm="0">
                                          <p:val>
                                            <p:fltVal val="0"/>
                                          </p:val>
                                        </p:tav>
                                        <p:tav tm="100000">
                                          <p:val>
                                            <p:strVal val="#ppt_w"/>
                                          </p:val>
                                        </p:tav>
                                      </p:tavLst>
                                    </p:anim>
                                    <p:anim calcmode="lin" valueType="num">
                                      <p:cBhvr>
                                        <p:cTn id="16" dur="500" fill="hold"/>
                                        <p:tgtEl>
                                          <p:spTgt spid="26627">
                                            <p:txEl>
                                              <p:pRg st="2" end="2"/>
                                            </p:txEl>
                                          </p:spTgt>
                                        </p:tgtEl>
                                        <p:attrNameLst>
                                          <p:attrName>ppt_h</p:attrName>
                                        </p:attrNameLst>
                                      </p:cBhvr>
                                      <p:tavLst>
                                        <p:tav tm="0">
                                          <p:val>
                                            <p:fltVal val="0"/>
                                          </p:val>
                                        </p:tav>
                                        <p:tav tm="100000">
                                          <p:val>
                                            <p:strVal val="#ppt_h"/>
                                          </p:val>
                                        </p:tav>
                                      </p:tavLst>
                                    </p:anim>
                                    <p:anim calcmode="lin" valueType="num">
                                      <p:cBhvr>
                                        <p:cTn id="17" dur="500" fill="hold"/>
                                        <p:tgtEl>
                                          <p:spTgt spid="26627">
                                            <p:txEl>
                                              <p:pRg st="2" end="2"/>
                                            </p:txEl>
                                          </p:spTgt>
                                        </p:tgtEl>
                                        <p:attrNameLst>
                                          <p:attrName>style.rotation</p:attrName>
                                        </p:attrNameLst>
                                      </p:cBhvr>
                                      <p:tavLst>
                                        <p:tav tm="0">
                                          <p:val>
                                            <p:fltVal val="90"/>
                                          </p:val>
                                        </p:tav>
                                        <p:tav tm="100000">
                                          <p:val>
                                            <p:fltVal val="0"/>
                                          </p:val>
                                        </p:tav>
                                      </p:tavLst>
                                    </p:anim>
                                    <p:animEffect transition="in" filter="fade">
                                      <p:cBhvr>
                                        <p:cTn id="18" dur="500"/>
                                        <p:tgtEl>
                                          <p:spTgt spid="26627">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iterate type="lt">
                                    <p:tmPct val="5000"/>
                                  </p:iterate>
                                  <p:childTnLst>
                                    <p:set>
                                      <p:cBhvr>
                                        <p:cTn id="22" dur="1" fill="hold">
                                          <p:stCondLst>
                                            <p:cond delay="0"/>
                                          </p:stCondLst>
                                        </p:cTn>
                                        <p:tgtEl>
                                          <p:spTgt spid="26627">
                                            <p:txEl>
                                              <p:pRg st="3" end="3"/>
                                            </p:txEl>
                                          </p:spTgt>
                                        </p:tgtEl>
                                        <p:attrNameLst>
                                          <p:attrName>style.visibility</p:attrName>
                                        </p:attrNameLst>
                                      </p:cBhvr>
                                      <p:to>
                                        <p:strVal val="visible"/>
                                      </p:to>
                                    </p:set>
                                    <p:anim calcmode="lin" valueType="num">
                                      <p:cBhvr>
                                        <p:cTn id="23" dur="500" fill="hold"/>
                                        <p:tgtEl>
                                          <p:spTgt spid="26627">
                                            <p:txEl>
                                              <p:pRg st="3" end="3"/>
                                            </p:txEl>
                                          </p:spTgt>
                                        </p:tgtEl>
                                        <p:attrNameLst>
                                          <p:attrName>ppt_w</p:attrName>
                                        </p:attrNameLst>
                                      </p:cBhvr>
                                      <p:tavLst>
                                        <p:tav tm="0">
                                          <p:val>
                                            <p:fltVal val="0"/>
                                          </p:val>
                                        </p:tav>
                                        <p:tav tm="100000">
                                          <p:val>
                                            <p:strVal val="#ppt_w"/>
                                          </p:val>
                                        </p:tav>
                                      </p:tavLst>
                                    </p:anim>
                                    <p:anim calcmode="lin" valueType="num">
                                      <p:cBhvr>
                                        <p:cTn id="24" dur="500" fill="hold"/>
                                        <p:tgtEl>
                                          <p:spTgt spid="26627">
                                            <p:txEl>
                                              <p:pRg st="3" end="3"/>
                                            </p:txEl>
                                          </p:spTgt>
                                        </p:tgtEl>
                                        <p:attrNameLst>
                                          <p:attrName>ppt_h</p:attrName>
                                        </p:attrNameLst>
                                      </p:cBhvr>
                                      <p:tavLst>
                                        <p:tav tm="0">
                                          <p:val>
                                            <p:fltVal val="0"/>
                                          </p:val>
                                        </p:tav>
                                        <p:tav tm="100000">
                                          <p:val>
                                            <p:strVal val="#ppt_h"/>
                                          </p:val>
                                        </p:tav>
                                      </p:tavLst>
                                    </p:anim>
                                    <p:anim calcmode="lin" valueType="num">
                                      <p:cBhvr>
                                        <p:cTn id="25" dur="500" fill="hold"/>
                                        <p:tgtEl>
                                          <p:spTgt spid="26627">
                                            <p:txEl>
                                              <p:pRg st="3" end="3"/>
                                            </p:txEl>
                                          </p:spTgt>
                                        </p:tgtEl>
                                        <p:attrNameLst>
                                          <p:attrName>style.rotation</p:attrName>
                                        </p:attrNameLst>
                                      </p:cBhvr>
                                      <p:tavLst>
                                        <p:tav tm="0">
                                          <p:val>
                                            <p:fltVal val="90"/>
                                          </p:val>
                                        </p:tav>
                                        <p:tav tm="100000">
                                          <p:val>
                                            <p:fltVal val="0"/>
                                          </p:val>
                                        </p:tav>
                                      </p:tavLst>
                                    </p:anim>
                                    <p:animEffect transition="in" filter="fade">
                                      <p:cBhvr>
                                        <p:cTn id="26" dur="500"/>
                                        <p:tgtEl>
                                          <p:spTgt spid="26627">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iterate type="lt">
                                    <p:tmPct val="5000"/>
                                  </p:iterate>
                                  <p:childTnLst>
                                    <p:set>
                                      <p:cBhvr>
                                        <p:cTn id="30" dur="1" fill="hold">
                                          <p:stCondLst>
                                            <p:cond delay="0"/>
                                          </p:stCondLst>
                                        </p:cTn>
                                        <p:tgtEl>
                                          <p:spTgt spid="26627">
                                            <p:txEl>
                                              <p:pRg st="4" end="4"/>
                                            </p:txEl>
                                          </p:spTgt>
                                        </p:tgtEl>
                                        <p:attrNameLst>
                                          <p:attrName>style.visibility</p:attrName>
                                        </p:attrNameLst>
                                      </p:cBhvr>
                                      <p:to>
                                        <p:strVal val="visible"/>
                                      </p:to>
                                    </p:set>
                                    <p:anim calcmode="lin" valueType="num">
                                      <p:cBhvr>
                                        <p:cTn id="31" dur="500" fill="hold"/>
                                        <p:tgtEl>
                                          <p:spTgt spid="26627">
                                            <p:txEl>
                                              <p:pRg st="4" end="4"/>
                                            </p:txEl>
                                          </p:spTgt>
                                        </p:tgtEl>
                                        <p:attrNameLst>
                                          <p:attrName>ppt_w</p:attrName>
                                        </p:attrNameLst>
                                      </p:cBhvr>
                                      <p:tavLst>
                                        <p:tav tm="0">
                                          <p:val>
                                            <p:fltVal val="0"/>
                                          </p:val>
                                        </p:tav>
                                        <p:tav tm="100000">
                                          <p:val>
                                            <p:strVal val="#ppt_w"/>
                                          </p:val>
                                        </p:tav>
                                      </p:tavLst>
                                    </p:anim>
                                    <p:anim calcmode="lin" valueType="num">
                                      <p:cBhvr>
                                        <p:cTn id="32" dur="500" fill="hold"/>
                                        <p:tgtEl>
                                          <p:spTgt spid="26627">
                                            <p:txEl>
                                              <p:pRg st="4" end="4"/>
                                            </p:txEl>
                                          </p:spTgt>
                                        </p:tgtEl>
                                        <p:attrNameLst>
                                          <p:attrName>ppt_h</p:attrName>
                                        </p:attrNameLst>
                                      </p:cBhvr>
                                      <p:tavLst>
                                        <p:tav tm="0">
                                          <p:val>
                                            <p:fltVal val="0"/>
                                          </p:val>
                                        </p:tav>
                                        <p:tav tm="100000">
                                          <p:val>
                                            <p:strVal val="#ppt_h"/>
                                          </p:val>
                                        </p:tav>
                                      </p:tavLst>
                                    </p:anim>
                                    <p:anim calcmode="lin" valueType="num">
                                      <p:cBhvr>
                                        <p:cTn id="33" dur="500" fill="hold"/>
                                        <p:tgtEl>
                                          <p:spTgt spid="26627">
                                            <p:txEl>
                                              <p:pRg st="4" end="4"/>
                                            </p:txEl>
                                          </p:spTgt>
                                        </p:tgtEl>
                                        <p:attrNameLst>
                                          <p:attrName>style.rotation</p:attrName>
                                        </p:attrNameLst>
                                      </p:cBhvr>
                                      <p:tavLst>
                                        <p:tav tm="0">
                                          <p:val>
                                            <p:fltVal val="90"/>
                                          </p:val>
                                        </p:tav>
                                        <p:tav tm="100000">
                                          <p:val>
                                            <p:fltVal val="0"/>
                                          </p:val>
                                        </p:tav>
                                      </p:tavLst>
                                    </p:anim>
                                    <p:animEffect transition="in" filter="fade">
                                      <p:cBhvr>
                                        <p:cTn id="34" dur="500"/>
                                        <p:tgtEl>
                                          <p:spTgt spid="26627">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iterate type="lt">
                                    <p:tmPct val="5000"/>
                                  </p:iterate>
                                  <p:childTnLst>
                                    <p:set>
                                      <p:cBhvr>
                                        <p:cTn id="38" dur="1" fill="hold">
                                          <p:stCondLst>
                                            <p:cond delay="0"/>
                                          </p:stCondLst>
                                        </p:cTn>
                                        <p:tgtEl>
                                          <p:spTgt spid="26627">
                                            <p:txEl>
                                              <p:pRg st="5" end="5"/>
                                            </p:txEl>
                                          </p:spTgt>
                                        </p:tgtEl>
                                        <p:attrNameLst>
                                          <p:attrName>style.visibility</p:attrName>
                                        </p:attrNameLst>
                                      </p:cBhvr>
                                      <p:to>
                                        <p:strVal val="visible"/>
                                      </p:to>
                                    </p:set>
                                    <p:anim calcmode="lin" valueType="num">
                                      <p:cBhvr>
                                        <p:cTn id="39" dur="500" fill="hold"/>
                                        <p:tgtEl>
                                          <p:spTgt spid="26627">
                                            <p:txEl>
                                              <p:pRg st="5" end="5"/>
                                            </p:txEl>
                                          </p:spTgt>
                                        </p:tgtEl>
                                        <p:attrNameLst>
                                          <p:attrName>ppt_w</p:attrName>
                                        </p:attrNameLst>
                                      </p:cBhvr>
                                      <p:tavLst>
                                        <p:tav tm="0">
                                          <p:val>
                                            <p:fltVal val="0"/>
                                          </p:val>
                                        </p:tav>
                                        <p:tav tm="100000">
                                          <p:val>
                                            <p:strVal val="#ppt_w"/>
                                          </p:val>
                                        </p:tav>
                                      </p:tavLst>
                                    </p:anim>
                                    <p:anim calcmode="lin" valueType="num">
                                      <p:cBhvr>
                                        <p:cTn id="40" dur="500" fill="hold"/>
                                        <p:tgtEl>
                                          <p:spTgt spid="26627">
                                            <p:txEl>
                                              <p:pRg st="5" end="5"/>
                                            </p:txEl>
                                          </p:spTgt>
                                        </p:tgtEl>
                                        <p:attrNameLst>
                                          <p:attrName>ppt_h</p:attrName>
                                        </p:attrNameLst>
                                      </p:cBhvr>
                                      <p:tavLst>
                                        <p:tav tm="0">
                                          <p:val>
                                            <p:fltVal val="0"/>
                                          </p:val>
                                        </p:tav>
                                        <p:tav tm="100000">
                                          <p:val>
                                            <p:strVal val="#ppt_h"/>
                                          </p:val>
                                        </p:tav>
                                      </p:tavLst>
                                    </p:anim>
                                    <p:anim calcmode="lin" valueType="num">
                                      <p:cBhvr>
                                        <p:cTn id="41" dur="500" fill="hold"/>
                                        <p:tgtEl>
                                          <p:spTgt spid="26627">
                                            <p:txEl>
                                              <p:pRg st="5" end="5"/>
                                            </p:txEl>
                                          </p:spTgt>
                                        </p:tgtEl>
                                        <p:attrNameLst>
                                          <p:attrName>style.rotation</p:attrName>
                                        </p:attrNameLst>
                                      </p:cBhvr>
                                      <p:tavLst>
                                        <p:tav tm="0">
                                          <p:val>
                                            <p:fltVal val="90"/>
                                          </p:val>
                                        </p:tav>
                                        <p:tav tm="100000">
                                          <p:val>
                                            <p:fltVal val="0"/>
                                          </p:val>
                                        </p:tav>
                                      </p:tavLst>
                                    </p:anim>
                                    <p:animEffect transition="in" filter="fade">
                                      <p:cBhvr>
                                        <p:cTn id="42" dur="500"/>
                                        <p:tgtEl>
                                          <p:spTgt spid="26627">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iterate type="lt">
                                    <p:tmPct val="5000"/>
                                  </p:iterate>
                                  <p:childTnLst>
                                    <p:set>
                                      <p:cBhvr>
                                        <p:cTn id="46" dur="1" fill="hold">
                                          <p:stCondLst>
                                            <p:cond delay="0"/>
                                          </p:stCondLst>
                                        </p:cTn>
                                        <p:tgtEl>
                                          <p:spTgt spid="26627">
                                            <p:txEl>
                                              <p:pRg st="7" end="7"/>
                                            </p:txEl>
                                          </p:spTgt>
                                        </p:tgtEl>
                                        <p:attrNameLst>
                                          <p:attrName>style.visibility</p:attrName>
                                        </p:attrNameLst>
                                      </p:cBhvr>
                                      <p:to>
                                        <p:strVal val="visible"/>
                                      </p:to>
                                    </p:set>
                                    <p:anim calcmode="lin" valueType="num">
                                      <p:cBhvr>
                                        <p:cTn id="47" dur="500" fill="hold"/>
                                        <p:tgtEl>
                                          <p:spTgt spid="26627">
                                            <p:txEl>
                                              <p:pRg st="7" end="7"/>
                                            </p:txEl>
                                          </p:spTgt>
                                        </p:tgtEl>
                                        <p:attrNameLst>
                                          <p:attrName>ppt_w</p:attrName>
                                        </p:attrNameLst>
                                      </p:cBhvr>
                                      <p:tavLst>
                                        <p:tav tm="0">
                                          <p:val>
                                            <p:fltVal val="0"/>
                                          </p:val>
                                        </p:tav>
                                        <p:tav tm="100000">
                                          <p:val>
                                            <p:strVal val="#ppt_w"/>
                                          </p:val>
                                        </p:tav>
                                      </p:tavLst>
                                    </p:anim>
                                    <p:anim calcmode="lin" valueType="num">
                                      <p:cBhvr>
                                        <p:cTn id="48" dur="500" fill="hold"/>
                                        <p:tgtEl>
                                          <p:spTgt spid="26627">
                                            <p:txEl>
                                              <p:pRg st="7" end="7"/>
                                            </p:txEl>
                                          </p:spTgt>
                                        </p:tgtEl>
                                        <p:attrNameLst>
                                          <p:attrName>ppt_h</p:attrName>
                                        </p:attrNameLst>
                                      </p:cBhvr>
                                      <p:tavLst>
                                        <p:tav tm="0">
                                          <p:val>
                                            <p:fltVal val="0"/>
                                          </p:val>
                                        </p:tav>
                                        <p:tav tm="100000">
                                          <p:val>
                                            <p:strVal val="#ppt_h"/>
                                          </p:val>
                                        </p:tav>
                                      </p:tavLst>
                                    </p:anim>
                                    <p:anim calcmode="lin" valueType="num">
                                      <p:cBhvr>
                                        <p:cTn id="49" dur="500" fill="hold"/>
                                        <p:tgtEl>
                                          <p:spTgt spid="26627">
                                            <p:txEl>
                                              <p:pRg st="7" end="7"/>
                                            </p:txEl>
                                          </p:spTgt>
                                        </p:tgtEl>
                                        <p:attrNameLst>
                                          <p:attrName>style.rotation</p:attrName>
                                        </p:attrNameLst>
                                      </p:cBhvr>
                                      <p:tavLst>
                                        <p:tav tm="0">
                                          <p:val>
                                            <p:fltVal val="90"/>
                                          </p:val>
                                        </p:tav>
                                        <p:tav tm="100000">
                                          <p:val>
                                            <p:fltVal val="0"/>
                                          </p:val>
                                        </p:tav>
                                      </p:tavLst>
                                    </p:anim>
                                    <p:animEffect transition="in" filter="fade">
                                      <p:cBhvr>
                                        <p:cTn id="50" dur="500"/>
                                        <p:tgtEl>
                                          <p:spTgt spid="26627">
                                            <p:txEl>
                                              <p:pRg st="7" end="7"/>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iterate type="lt">
                                    <p:tmPct val="5000"/>
                                  </p:iterate>
                                  <p:childTnLst>
                                    <p:set>
                                      <p:cBhvr>
                                        <p:cTn id="54" dur="1" fill="hold">
                                          <p:stCondLst>
                                            <p:cond delay="0"/>
                                          </p:stCondLst>
                                        </p:cTn>
                                        <p:tgtEl>
                                          <p:spTgt spid="26627">
                                            <p:txEl>
                                              <p:pRg st="9" end="9"/>
                                            </p:txEl>
                                          </p:spTgt>
                                        </p:tgtEl>
                                        <p:attrNameLst>
                                          <p:attrName>style.visibility</p:attrName>
                                        </p:attrNameLst>
                                      </p:cBhvr>
                                      <p:to>
                                        <p:strVal val="visible"/>
                                      </p:to>
                                    </p:set>
                                    <p:anim calcmode="lin" valueType="num">
                                      <p:cBhvr>
                                        <p:cTn id="55" dur="500" fill="hold"/>
                                        <p:tgtEl>
                                          <p:spTgt spid="26627">
                                            <p:txEl>
                                              <p:pRg st="9" end="9"/>
                                            </p:txEl>
                                          </p:spTgt>
                                        </p:tgtEl>
                                        <p:attrNameLst>
                                          <p:attrName>ppt_w</p:attrName>
                                        </p:attrNameLst>
                                      </p:cBhvr>
                                      <p:tavLst>
                                        <p:tav tm="0">
                                          <p:val>
                                            <p:fltVal val="0"/>
                                          </p:val>
                                        </p:tav>
                                        <p:tav tm="100000">
                                          <p:val>
                                            <p:strVal val="#ppt_w"/>
                                          </p:val>
                                        </p:tav>
                                      </p:tavLst>
                                    </p:anim>
                                    <p:anim calcmode="lin" valueType="num">
                                      <p:cBhvr>
                                        <p:cTn id="56" dur="500" fill="hold"/>
                                        <p:tgtEl>
                                          <p:spTgt spid="26627">
                                            <p:txEl>
                                              <p:pRg st="9" end="9"/>
                                            </p:txEl>
                                          </p:spTgt>
                                        </p:tgtEl>
                                        <p:attrNameLst>
                                          <p:attrName>ppt_h</p:attrName>
                                        </p:attrNameLst>
                                      </p:cBhvr>
                                      <p:tavLst>
                                        <p:tav tm="0">
                                          <p:val>
                                            <p:fltVal val="0"/>
                                          </p:val>
                                        </p:tav>
                                        <p:tav tm="100000">
                                          <p:val>
                                            <p:strVal val="#ppt_h"/>
                                          </p:val>
                                        </p:tav>
                                      </p:tavLst>
                                    </p:anim>
                                    <p:anim calcmode="lin" valueType="num">
                                      <p:cBhvr>
                                        <p:cTn id="57" dur="500" fill="hold"/>
                                        <p:tgtEl>
                                          <p:spTgt spid="26627">
                                            <p:txEl>
                                              <p:pRg st="9" end="9"/>
                                            </p:txEl>
                                          </p:spTgt>
                                        </p:tgtEl>
                                        <p:attrNameLst>
                                          <p:attrName>style.rotation</p:attrName>
                                        </p:attrNameLst>
                                      </p:cBhvr>
                                      <p:tavLst>
                                        <p:tav tm="0">
                                          <p:val>
                                            <p:fltVal val="90"/>
                                          </p:val>
                                        </p:tav>
                                        <p:tav tm="100000">
                                          <p:val>
                                            <p:fltVal val="0"/>
                                          </p:val>
                                        </p:tav>
                                      </p:tavLst>
                                    </p:anim>
                                    <p:animEffect transition="in" filter="fade">
                                      <p:cBhvr>
                                        <p:cTn id="58" dur="500"/>
                                        <p:tgtEl>
                                          <p:spTgt spid="26627">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a:xfrm>
            <a:off x="612775" y="-23813"/>
            <a:ext cx="8085138" cy="715963"/>
          </a:xfrm>
        </p:spPr>
        <p:txBody>
          <a:bodyPr/>
          <a:lstStyle/>
          <a:p>
            <a:r>
              <a:rPr lang="en-US" altLang="en-US" sz="2800" b="1" dirty="0">
                <a:solidFill>
                  <a:srgbClr val="99CCFF"/>
                </a:solidFill>
                <a:latin typeface="Book Antiqua" pitchFamily="18" charset="0"/>
                <a:ea typeface="Book Antiqua" pitchFamily="18" charset="0"/>
                <a:cs typeface="Book Antiqua" pitchFamily="18" charset="0"/>
              </a:rPr>
              <a:t>LUNGS </a:t>
            </a:r>
            <a:r>
              <a:rPr lang="en-GB" altLang="en-US" sz="2800" b="1" dirty="0">
                <a:solidFill>
                  <a:srgbClr val="99CCFF"/>
                </a:solidFill>
                <a:latin typeface="Book Antiqua" pitchFamily="18" charset="0"/>
                <a:ea typeface="Book Antiqua" pitchFamily="18" charset="0"/>
                <a:cs typeface="Book Antiqua" pitchFamily="18" charset="0"/>
              </a:rPr>
              <a:t>(PULMONES)</a:t>
            </a:r>
            <a:endParaRPr lang="en-GB" altLang="en-US" dirty="0"/>
          </a:p>
        </p:txBody>
      </p:sp>
      <p:sp>
        <p:nvSpPr>
          <p:cNvPr id="26627" name="Rectangle 3"/>
          <p:cNvSpPr>
            <a:spLocks noGrp="1" noChangeArrowheads="1"/>
          </p:cNvSpPr>
          <p:nvPr>
            <p:ph type="body" idx="4294967295"/>
          </p:nvPr>
        </p:nvSpPr>
        <p:spPr>
          <a:xfrm>
            <a:off x="1588" y="836613"/>
            <a:ext cx="9109075" cy="6021387"/>
          </a:xfrm>
        </p:spPr>
        <p:txBody>
          <a:bodyPr/>
          <a:lstStyle/>
          <a:p>
            <a:pPr>
              <a:buFont typeface="Arial" panose="020B0604020202020204" pitchFamily="34" charset="0"/>
              <a:buChar char="•"/>
            </a:pPr>
            <a:r>
              <a:rPr lang="en-GB" sz="1800" dirty="0">
                <a:latin typeface="Book Antiqua" panose="02040602050305030304" pitchFamily="18" charset="0"/>
              </a:rPr>
              <a:t>The lobes of the lungs are made of several segments (</a:t>
            </a:r>
            <a:r>
              <a:rPr lang="en-GB" sz="1800" dirty="0" err="1">
                <a:latin typeface="Book Antiqua" panose="02040602050305030304" pitchFamily="18" charset="0"/>
              </a:rPr>
              <a:t>segmenta</a:t>
            </a:r>
            <a:r>
              <a:rPr lang="en-GB" sz="1800" dirty="0">
                <a:latin typeface="Book Antiqua" panose="02040602050305030304" pitchFamily="18" charset="0"/>
              </a:rPr>
              <a:t> </a:t>
            </a:r>
            <a:r>
              <a:rPr lang="en-GB" sz="1800" dirty="0" err="1">
                <a:latin typeface="Book Antiqua" panose="02040602050305030304" pitchFamily="18" charset="0"/>
              </a:rPr>
              <a:t>pulmonalia</a:t>
            </a:r>
            <a:r>
              <a:rPr lang="en-GB" sz="1800" dirty="0">
                <a:latin typeface="Book Antiqua" panose="02040602050305030304" pitchFamily="18" charset="0"/>
              </a:rPr>
              <a:t>)</a:t>
            </a:r>
          </a:p>
          <a:p>
            <a:pPr>
              <a:buFont typeface="Arial" panose="020B0604020202020204" pitchFamily="34" charset="0"/>
              <a:buChar char="•"/>
            </a:pPr>
            <a:r>
              <a:rPr lang="en-GB" altLang="en-US" sz="1800" dirty="0">
                <a:latin typeface="Book Antiqua" panose="02040602050305030304" pitchFamily="18" charset="0"/>
                <a:ea typeface="Book Antiqua" pitchFamily="18" charset="0"/>
                <a:cs typeface="Book Antiqua" pitchFamily="18" charset="0"/>
              </a:rPr>
              <a:t>The right lung has 10 segments (3 in </a:t>
            </a:r>
            <a:r>
              <a:rPr lang="en-GB" altLang="en-US" sz="1800" dirty="0" err="1">
                <a:latin typeface="Book Antiqua" panose="02040602050305030304" pitchFamily="18" charset="0"/>
                <a:ea typeface="Book Antiqua" pitchFamily="18" charset="0"/>
                <a:cs typeface="Book Antiqua" pitchFamily="18" charset="0"/>
              </a:rPr>
              <a:t>lobus</a:t>
            </a:r>
            <a:r>
              <a:rPr lang="en-GB" altLang="en-US" sz="1800" dirty="0">
                <a:latin typeface="Book Antiqua" panose="02040602050305030304" pitchFamily="18" charset="0"/>
                <a:ea typeface="Book Antiqua" pitchFamily="18" charset="0"/>
                <a:cs typeface="Book Antiqua" pitchFamily="18" charset="0"/>
              </a:rPr>
              <a:t> superior. 2 in </a:t>
            </a:r>
            <a:r>
              <a:rPr lang="en-GB" altLang="en-US" sz="1800" dirty="0" err="1">
                <a:latin typeface="Book Antiqua" panose="02040602050305030304" pitchFamily="18" charset="0"/>
                <a:ea typeface="Book Antiqua" pitchFamily="18" charset="0"/>
                <a:cs typeface="Book Antiqua" pitchFamily="18" charset="0"/>
              </a:rPr>
              <a:t>lobus</a:t>
            </a:r>
            <a:r>
              <a:rPr lang="en-GB" altLang="en-US" sz="1800" dirty="0">
                <a:latin typeface="Book Antiqua" panose="02040602050305030304" pitchFamily="18" charset="0"/>
                <a:ea typeface="Book Antiqua" pitchFamily="18" charset="0"/>
                <a:cs typeface="Book Antiqua" pitchFamily="18" charset="0"/>
              </a:rPr>
              <a:t> </a:t>
            </a:r>
            <a:r>
              <a:rPr lang="en-GB" altLang="en-US" sz="1800" dirty="0" err="1">
                <a:latin typeface="Book Antiqua" panose="02040602050305030304" pitchFamily="18" charset="0"/>
                <a:ea typeface="Book Antiqua" pitchFamily="18" charset="0"/>
                <a:cs typeface="Book Antiqua" pitchFamily="18" charset="0"/>
              </a:rPr>
              <a:t>medius</a:t>
            </a:r>
            <a:r>
              <a:rPr lang="en-GB" altLang="en-US" sz="1800" dirty="0">
                <a:latin typeface="Book Antiqua" panose="02040602050305030304" pitchFamily="18" charset="0"/>
                <a:ea typeface="Book Antiqua" pitchFamily="18" charset="0"/>
                <a:cs typeface="Book Antiqua" pitchFamily="18" charset="0"/>
              </a:rPr>
              <a:t> and 5 in </a:t>
            </a:r>
            <a:r>
              <a:rPr lang="en-GB" altLang="en-US" sz="1800" dirty="0" err="1">
                <a:latin typeface="Book Antiqua" panose="02040602050305030304" pitchFamily="18" charset="0"/>
                <a:ea typeface="Book Antiqua" pitchFamily="18" charset="0"/>
                <a:cs typeface="Book Antiqua" pitchFamily="18" charset="0"/>
              </a:rPr>
              <a:t>lobus</a:t>
            </a:r>
            <a:r>
              <a:rPr lang="en-GB" altLang="en-US" sz="1800" dirty="0">
                <a:latin typeface="Book Antiqua" panose="02040602050305030304" pitchFamily="18" charset="0"/>
                <a:ea typeface="Book Antiqua" pitchFamily="18" charset="0"/>
                <a:cs typeface="Book Antiqua" pitchFamily="18" charset="0"/>
              </a:rPr>
              <a:t> inferior)</a:t>
            </a:r>
          </a:p>
          <a:p>
            <a:pPr>
              <a:buFont typeface="Arial" panose="020B0604020202020204" pitchFamily="34" charset="0"/>
              <a:buChar char="•"/>
            </a:pPr>
            <a:r>
              <a:rPr lang="en-GB" altLang="en-US" sz="1800" dirty="0">
                <a:latin typeface="Book Antiqua" panose="02040602050305030304" pitchFamily="18" charset="0"/>
                <a:ea typeface="Book Antiqua" pitchFamily="18" charset="0"/>
                <a:cs typeface="Book Antiqua" pitchFamily="18" charset="0"/>
              </a:rPr>
              <a:t>The left lung has 9 segments (4 in </a:t>
            </a:r>
            <a:r>
              <a:rPr lang="en-GB" altLang="en-US" sz="1800" dirty="0" err="1">
                <a:latin typeface="Book Antiqua" panose="02040602050305030304" pitchFamily="18" charset="0"/>
                <a:ea typeface="Book Antiqua" pitchFamily="18" charset="0"/>
                <a:cs typeface="Book Antiqua" pitchFamily="18" charset="0"/>
              </a:rPr>
              <a:t>lobus</a:t>
            </a:r>
            <a:r>
              <a:rPr lang="en-GB" altLang="en-US" sz="1800" dirty="0">
                <a:latin typeface="Book Antiqua" panose="02040602050305030304" pitchFamily="18" charset="0"/>
                <a:ea typeface="Book Antiqua" pitchFamily="18" charset="0"/>
                <a:cs typeface="Book Antiqua" pitchFamily="18" charset="0"/>
              </a:rPr>
              <a:t> superior and 5 in </a:t>
            </a:r>
            <a:r>
              <a:rPr lang="en-GB" altLang="en-US" sz="1800" dirty="0" err="1">
                <a:latin typeface="Book Antiqua" panose="02040602050305030304" pitchFamily="18" charset="0"/>
                <a:ea typeface="Book Antiqua" pitchFamily="18" charset="0"/>
                <a:cs typeface="Book Antiqua" pitchFamily="18" charset="0"/>
              </a:rPr>
              <a:t>lobus</a:t>
            </a:r>
            <a:r>
              <a:rPr lang="en-GB" altLang="en-US" sz="1800" dirty="0">
                <a:latin typeface="Book Antiqua" panose="02040602050305030304" pitchFamily="18" charset="0"/>
                <a:ea typeface="Book Antiqua" pitchFamily="18" charset="0"/>
                <a:cs typeface="Book Antiqua" pitchFamily="18" charset="0"/>
              </a:rPr>
              <a:t> inferior)</a:t>
            </a:r>
          </a:p>
          <a:p>
            <a:pPr>
              <a:buFont typeface="Arial" panose="020B0604020202020204" pitchFamily="34" charset="0"/>
              <a:buChar char="•"/>
            </a:pPr>
            <a:endParaRPr lang="en-GB" altLang="en-US" sz="1800" dirty="0">
              <a:latin typeface="Book Antiqua" panose="02040602050305030304" pitchFamily="18" charset="0"/>
              <a:ea typeface="Book Antiqua" pitchFamily="18" charset="0"/>
              <a:cs typeface="Book Antiqua" pitchFamily="18" charset="0"/>
            </a:endParaRPr>
          </a:p>
          <a:p>
            <a:pPr>
              <a:buFont typeface="Arial" panose="020B0604020202020204" pitchFamily="34" charset="0"/>
              <a:buChar char="•"/>
            </a:pPr>
            <a:endParaRPr lang="en-GB" altLang="en-US" sz="1800" dirty="0">
              <a:latin typeface="Book Antiqua" panose="02040602050305030304" pitchFamily="18" charset="0"/>
              <a:ea typeface="Book Antiqua" pitchFamily="18" charset="0"/>
              <a:cs typeface="Book Antiqua" pitchFamily="18" charset="0"/>
            </a:endParaRPr>
          </a:p>
          <a:p>
            <a:pPr>
              <a:buFont typeface="Arial" panose="020B0604020202020204" pitchFamily="34" charset="0"/>
              <a:buChar char="•"/>
            </a:pPr>
            <a:r>
              <a:rPr lang="en-GB" altLang="en-US" sz="1800" dirty="0">
                <a:latin typeface="Book Antiqua" panose="02040602050305030304" pitchFamily="18" charset="0"/>
                <a:ea typeface="Book Antiqua" pitchFamily="18" charset="0"/>
                <a:cs typeface="Book Antiqua" pitchFamily="18" charset="0"/>
              </a:rPr>
              <a:t>Each segment of the lung is made of numerous  smaller sections named </a:t>
            </a:r>
            <a:r>
              <a:rPr lang="en-GB" altLang="en-US" sz="1800" dirty="0" err="1">
                <a:latin typeface="Book Antiqua" panose="02040602050305030304" pitchFamily="18" charset="0"/>
                <a:ea typeface="Book Antiqua" pitchFamily="18" charset="0"/>
                <a:cs typeface="Book Antiqua" pitchFamily="18" charset="0"/>
              </a:rPr>
              <a:t>lobuli</a:t>
            </a:r>
            <a:r>
              <a:rPr lang="en-GB" altLang="en-US" sz="1800" dirty="0">
                <a:latin typeface="Book Antiqua" panose="02040602050305030304" pitchFamily="18" charset="0"/>
                <a:ea typeface="Book Antiqua" pitchFamily="18" charset="0"/>
                <a:cs typeface="Book Antiqua" pitchFamily="18" charset="0"/>
              </a:rPr>
              <a:t> (lobules </a:t>
            </a:r>
            <a:r>
              <a:rPr lang="en-GB" altLang="en-US" sz="1800" dirty="0" err="1">
                <a:latin typeface="Book Antiqua" panose="02040602050305030304" pitchFamily="18" charset="0"/>
                <a:ea typeface="Book Antiqua" pitchFamily="18" charset="0"/>
                <a:cs typeface="Book Antiqua" pitchFamily="18" charset="0"/>
              </a:rPr>
              <a:t>secundaries</a:t>
            </a:r>
            <a:r>
              <a:rPr lang="en-GB" altLang="en-US" sz="1800" dirty="0">
                <a:latin typeface="Book Antiqua" panose="02040602050305030304" pitchFamily="18" charset="0"/>
                <a:ea typeface="Book Antiqua" pitchFamily="18" charset="0"/>
                <a:cs typeface="Book Antiqua" pitchFamily="18" charset="0"/>
              </a:rPr>
              <a:t> and lobules primaries as the smallest sections)</a:t>
            </a:r>
          </a:p>
          <a:p>
            <a:pPr marL="0" indent="0">
              <a:buNone/>
            </a:pPr>
            <a:endParaRPr lang="en-GB" altLang="en-US" sz="1800" dirty="0">
              <a:latin typeface="Book Antiqua" panose="02040602050305030304" pitchFamily="18" charset="0"/>
              <a:ea typeface="Book Antiqua" pitchFamily="18" charset="0"/>
              <a:cs typeface="Book Antiqua" pitchFamily="18" charset="0"/>
            </a:endParaRPr>
          </a:p>
          <a:p>
            <a:pPr>
              <a:buFont typeface="Arial" panose="020B0604020202020204" pitchFamily="34" charset="0"/>
              <a:buChar char="•"/>
            </a:pPr>
            <a:r>
              <a:rPr lang="en-GB" altLang="en-US" sz="1800" dirty="0">
                <a:latin typeface="Book Antiqua" panose="02040602050305030304" pitchFamily="18" charset="0"/>
                <a:ea typeface="Book Antiqua" pitchFamily="18" charset="0"/>
                <a:cs typeface="Book Antiqua" pitchFamily="18" charset="0"/>
              </a:rPr>
              <a:t>Division of lungs into lobes, segments and lobules is fallowed by the division of airways (bronchi, and </a:t>
            </a:r>
            <a:r>
              <a:rPr lang="en-GB" altLang="en-US" sz="1800" dirty="0" err="1">
                <a:latin typeface="Book Antiqua" panose="02040602050305030304" pitchFamily="18" charset="0"/>
                <a:ea typeface="Book Antiqua" pitchFamily="18" charset="0"/>
                <a:cs typeface="Book Antiqua" pitchFamily="18" charset="0"/>
              </a:rPr>
              <a:t>bronchiolae</a:t>
            </a:r>
            <a:r>
              <a:rPr lang="en-GB" altLang="en-US" sz="1800" dirty="0">
                <a:latin typeface="Book Antiqua" panose="02040602050305030304" pitchFamily="18" charset="0"/>
                <a:ea typeface="Book Antiqua" pitchFamily="18" charset="0"/>
                <a:cs typeface="Book Antiqua" pitchFamily="18" charset="0"/>
              </a:rPr>
              <a:t>) and blood vessels, that enter in adequate sections of lungs</a:t>
            </a:r>
          </a:p>
        </p:txBody>
      </p:sp>
    </p:spTree>
    <p:custDataLst>
      <p:tags r:id="rId1"/>
    </p:custDataLst>
    <p:extLst>
      <p:ext uri="{BB962C8B-B14F-4D97-AF65-F5344CB8AC3E}">
        <p14:creationId xmlns:p14="http://schemas.microsoft.com/office/powerpoint/2010/main" val="3987658919"/>
      </p:ext>
    </p:extLst>
  </p:cSld>
  <p:clrMapOvr>
    <a:masterClrMapping/>
  </p:clrMapOvr>
  <p:transition spd="slow">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26627">
                                            <p:txEl>
                                              <p:pRg st="0" end="0"/>
                                            </p:txEl>
                                          </p:spTgt>
                                        </p:tgtEl>
                                        <p:attrNameLst>
                                          <p:attrName>style.visibility</p:attrName>
                                        </p:attrNameLst>
                                      </p:cBhvr>
                                      <p:to>
                                        <p:strVal val="visible"/>
                                      </p:to>
                                    </p:set>
                                    <p:anim calcmode="lin" valueType="num">
                                      <p:cBhvr>
                                        <p:cTn id="7" dur="500" fill="hold"/>
                                        <p:tgtEl>
                                          <p:spTgt spid="2662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6627">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26627">
                                            <p:txEl>
                                              <p:pRg st="0" end="0"/>
                                            </p:txEl>
                                          </p:spTgt>
                                        </p:tgtEl>
                                        <p:attrNameLst>
                                          <p:attrName>style.rotation</p:attrName>
                                        </p:attrNameLst>
                                      </p:cBhvr>
                                      <p:tavLst>
                                        <p:tav tm="0">
                                          <p:val>
                                            <p:fltVal val="90"/>
                                          </p:val>
                                        </p:tav>
                                        <p:tav tm="100000">
                                          <p:val>
                                            <p:fltVal val="0"/>
                                          </p:val>
                                        </p:tav>
                                      </p:tavLst>
                                    </p:anim>
                                    <p:animEffect transition="in" filter="fade">
                                      <p:cBhvr>
                                        <p:cTn id="10" dur="500"/>
                                        <p:tgtEl>
                                          <p:spTgt spid="26627">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26627">
                                            <p:txEl>
                                              <p:pRg st="1" end="1"/>
                                            </p:txEl>
                                          </p:spTgt>
                                        </p:tgtEl>
                                        <p:attrNameLst>
                                          <p:attrName>style.visibility</p:attrName>
                                        </p:attrNameLst>
                                      </p:cBhvr>
                                      <p:to>
                                        <p:strVal val="visible"/>
                                      </p:to>
                                    </p:set>
                                    <p:anim calcmode="lin" valueType="num">
                                      <p:cBhvr>
                                        <p:cTn id="15" dur="500" fill="hold"/>
                                        <p:tgtEl>
                                          <p:spTgt spid="26627">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26627">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26627">
                                            <p:txEl>
                                              <p:pRg st="1" end="1"/>
                                            </p:txEl>
                                          </p:spTgt>
                                        </p:tgtEl>
                                        <p:attrNameLst>
                                          <p:attrName>style.rotation</p:attrName>
                                        </p:attrNameLst>
                                      </p:cBhvr>
                                      <p:tavLst>
                                        <p:tav tm="0">
                                          <p:val>
                                            <p:fltVal val="90"/>
                                          </p:val>
                                        </p:tav>
                                        <p:tav tm="100000">
                                          <p:val>
                                            <p:fltVal val="0"/>
                                          </p:val>
                                        </p:tav>
                                      </p:tavLst>
                                    </p:anim>
                                    <p:animEffect transition="in" filter="fade">
                                      <p:cBhvr>
                                        <p:cTn id="18" dur="500"/>
                                        <p:tgtEl>
                                          <p:spTgt spid="26627">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iterate type="lt">
                                    <p:tmPct val="5000"/>
                                  </p:iterate>
                                  <p:childTnLst>
                                    <p:set>
                                      <p:cBhvr>
                                        <p:cTn id="22" dur="1" fill="hold">
                                          <p:stCondLst>
                                            <p:cond delay="0"/>
                                          </p:stCondLst>
                                        </p:cTn>
                                        <p:tgtEl>
                                          <p:spTgt spid="26627">
                                            <p:txEl>
                                              <p:pRg st="2" end="2"/>
                                            </p:txEl>
                                          </p:spTgt>
                                        </p:tgtEl>
                                        <p:attrNameLst>
                                          <p:attrName>style.visibility</p:attrName>
                                        </p:attrNameLst>
                                      </p:cBhvr>
                                      <p:to>
                                        <p:strVal val="visible"/>
                                      </p:to>
                                    </p:set>
                                    <p:anim calcmode="lin" valueType="num">
                                      <p:cBhvr>
                                        <p:cTn id="23" dur="500" fill="hold"/>
                                        <p:tgtEl>
                                          <p:spTgt spid="26627">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26627">
                                            <p:txEl>
                                              <p:pRg st="2" end="2"/>
                                            </p:txEl>
                                          </p:spTgt>
                                        </p:tgtEl>
                                        <p:attrNameLst>
                                          <p:attrName>ppt_h</p:attrName>
                                        </p:attrNameLst>
                                      </p:cBhvr>
                                      <p:tavLst>
                                        <p:tav tm="0">
                                          <p:val>
                                            <p:fltVal val="0"/>
                                          </p:val>
                                        </p:tav>
                                        <p:tav tm="100000">
                                          <p:val>
                                            <p:strVal val="#ppt_h"/>
                                          </p:val>
                                        </p:tav>
                                      </p:tavLst>
                                    </p:anim>
                                    <p:anim calcmode="lin" valueType="num">
                                      <p:cBhvr>
                                        <p:cTn id="25" dur="500" fill="hold"/>
                                        <p:tgtEl>
                                          <p:spTgt spid="26627">
                                            <p:txEl>
                                              <p:pRg st="2" end="2"/>
                                            </p:txEl>
                                          </p:spTgt>
                                        </p:tgtEl>
                                        <p:attrNameLst>
                                          <p:attrName>style.rotation</p:attrName>
                                        </p:attrNameLst>
                                      </p:cBhvr>
                                      <p:tavLst>
                                        <p:tav tm="0">
                                          <p:val>
                                            <p:fltVal val="90"/>
                                          </p:val>
                                        </p:tav>
                                        <p:tav tm="100000">
                                          <p:val>
                                            <p:fltVal val="0"/>
                                          </p:val>
                                        </p:tav>
                                      </p:tavLst>
                                    </p:anim>
                                    <p:animEffect transition="in" filter="fade">
                                      <p:cBhvr>
                                        <p:cTn id="26" dur="500"/>
                                        <p:tgtEl>
                                          <p:spTgt spid="26627">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iterate type="lt">
                                    <p:tmPct val="5000"/>
                                  </p:iterate>
                                  <p:childTnLst>
                                    <p:set>
                                      <p:cBhvr>
                                        <p:cTn id="30" dur="1" fill="hold">
                                          <p:stCondLst>
                                            <p:cond delay="0"/>
                                          </p:stCondLst>
                                        </p:cTn>
                                        <p:tgtEl>
                                          <p:spTgt spid="26627">
                                            <p:txEl>
                                              <p:pRg st="5" end="5"/>
                                            </p:txEl>
                                          </p:spTgt>
                                        </p:tgtEl>
                                        <p:attrNameLst>
                                          <p:attrName>style.visibility</p:attrName>
                                        </p:attrNameLst>
                                      </p:cBhvr>
                                      <p:to>
                                        <p:strVal val="visible"/>
                                      </p:to>
                                    </p:set>
                                    <p:anim calcmode="lin" valueType="num">
                                      <p:cBhvr>
                                        <p:cTn id="31" dur="500" fill="hold"/>
                                        <p:tgtEl>
                                          <p:spTgt spid="26627">
                                            <p:txEl>
                                              <p:pRg st="5" end="5"/>
                                            </p:txEl>
                                          </p:spTgt>
                                        </p:tgtEl>
                                        <p:attrNameLst>
                                          <p:attrName>ppt_w</p:attrName>
                                        </p:attrNameLst>
                                      </p:cBhvr>
                                      <p:tavLst>
                                        <p:tav tm="0">
                                          <p:val>
                                            <p:fltVal val="0"/>
                                          </p:val>
                                        </p:tav>
                                        <p:tav tm="100000">
                                          <p:val>
                                            <p:strVal val="#ppt_w"/>
                                          </p:val>
                                        </p:tav>
                                      </p:tavLst>
                                    </p:anim>
                                    <p:anim calcmode="lin" valueType="num">
                                      <p:cBhvr>
                                        <p:cTn id="32" dur="500" fill="hold"/>
                                        <p:tgtEl>
                                          <p:spTgt spid="26627">
                                            <p:txEl>
                                              <p:pRg st="5" end="5"/>
                                            </p:txEl>
                                          </p:spTgt>
                                        </p:tgtEl>
                                        <p:attrNameLst>
                                          <p:attrName>ppt_h</p:attrName>
                                        </p:attrNameLst>
                                      </p:cBhvr>
                                      <p:tavLst>
                                        <p:tav tm="0">
                                          <p:val>
                                            <p:fltVal val="0"/>
                                          </p:val>
                                        </p:tav>
                                        <p:tav tm="100000">
                                          <p:val>
                                            <p:strVal val="#ppt_h"/>
                                          </p:val>
                                        </p:tav>
                                      </p:tavLst>
                                    </p:anim>
                                    <p:anim calcmode="lin" valueType="num">
                                      <p:cBhvr>
                                        <p:cTn id="33" dur="500" fill="hold"/>
                                        <p:tgtEl>
                                          <p:spTgt spid="26627">
                                            <p:txEl>
                                              <p:pRg st="5" end="5"/>
                                            </p:txEl>
                                          </p:spTgt>
                                        </p:tgtEl>
                                        <p:attrNameLst>
                                          <p:attrName>style.rotation</p:attrName>
                                        </p:attrNameLst>
                                      </p:cBhvr>
                                      <p:tavLst>
                                        <p:tav tm="0">
                                          <p:val>
                                            <p:fltVal val="90"/>
                                          </p:val>
                                        </p:tav>
                                        <p:tav tm="100000">
                                          <p:val>
                                            <p:fltVal val="0"/>
                                          </p:val>
                                        </p:tav>
                                      </p:tavLst>
                                    </p:anim>
                                    <p:animEffect transition="in" filter="fade">
                                      <p:cBhvr>
                                        <p:cTn id="34" dur="500"/>
                                        <p:tgtEl>
                                          <p:spTgt spid="26627">
                                            <p:txEl>
                                              <p:pRg st="5" end="5"/>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iterate type="lt">
                                    <p:tmPct val="5000"/>
                                  </p:iterate>
                                  <p:childTnLst>
                                    <p:set>
                                      <p:cBhvr>
                                        <p:cTn id="38" dur="1" fill="hold">
                                          <p:stCondLst>
                                            <p:cond delay="0"/>
                                          </p:stCondLst>
                                        </p:cTn>
                                        <p:tgtEl>
                                          <p:spTgt spid="26627">
                                            <p:txEl>
                                              <p:pRg st="7" end="7"/>
                                            </p:txEl>
                                          </p:spTgt>
                                        </p:tgtEl>
                                        <p:attrNameLst>
                                          <p:attrName>style.visibility</p:attrName>
                                        </p:attrNameLst>
                                      </p:cBhvr>
                                      <p:to>
                                        <p:strVal val="visible"/>
                                      </p:to>
                                    </p:set>
                                    <p:anim calcmode="lin" valueType="num">
                                      <p:cBhvr>
                                        <p:cTn id="39" dur="500" fill="hold"/>
                                        <p:tgtEl>
                                          <p:spTgt spid="26627">
                                            <p:txEl>
                                              <p:pRg st="7" end="7"/>
                                            </p:txEl>
                                          </p:spTgt>
                                        </p:tgtEl>
                                        <p:attrNameLst>
                                          <p:attrName>ppt_w</p:attrName>
                                        </p:attrNameLst>
                                      </p:cBhvr>
                                      <p:tavLst>
                                        <p:tav tm="0">
                                          <p:val>
                                            <p:fltVal val="0"/>
                                          </p:val>
                                        </p:tav>
                                        <p:tav tm="100000">
                                          <p:val>
                                            <p:strVal val="#ppt_w"/>
                                          </p:val>
                                        </p:tav>
                                      </p:tavLst>
                                    </p:anim>
                                    <p:anim calcmode="lin" valueType="num">
                                      <p:cBhvr>
                                        <p:cTn id="40" dur="500" fill="hold"/>
                                        <p:tgtEl>
                                          <p:spTgt spid="26627">
                                            <p:txEl>
                                              <p:pRg st="7" end="7"/>
                                            </p:txEl>
                                          </p:spTgt>
                                        </p:tgtEl>
                                        <p:attrNameLst>
                                          <p:attrName>ppt_h</p:attrName>
                                        </p:attrNameLst>
                                      </p:cBhvr>
                                      <p:tavLst>
                                        <p:tav tm="0">
                                          <p:val>
                                            <p:fltVal val="0"/>
                                          </p:val>
                                        </p:tav>
                                        <p:tav tm="100000">
                                          <p:val>
                                            <p:strVal val="#ppt_h"/>
                                          </p:val>
                                        </p:tav>
                                      </p:tavLst>
                                    </p:anim>
                                    <p:anim calcmode="lin" valueType="num">
                                      <p:cBhvr>
                                        <p:cTn id="41" dur="500" fill="hold"/>
                                        <p:tgtEl>
                                          <p:spTgt spid="26627">
                                            <p:txEl>
                                              <p:pRg st="7" end="7"/>
                                            </p:txEl>
                                          </p:spTgt>
                                        </p:tgtEl>
                                        <p:attrNameLst>
                                          <p:attrName>style.rotation</p:attrName>
                                        </p:attrNameLst>
                                      </p:cBhvr>
                                      <p:tavLst>
                                        <p:tav tm="0">
                                          <p:val>
                                            <p:fltVal val="90"/>
                                          </p:val>
                                        </p:tav>
                                        <p:tav tm="100000">
                                          <p:val>
                                            <p:fltVal val="0"/>
                                          </p:val>
                                        </p:tav>
                                      </p:tavLst>
                                    </p:anim>
                                    <p:animEffect transition="in" filter="fade">
                                      <p:cBhvr>
                                        <p:cTn id="42" dur="500"/>
                                        <p:tgtEl>
                                          <p:spTgt spid="2662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6"/>
          <p:cNvSpPr>
            <a:spLocks noGrp="1" noChangeArrowheads="1"/>
          </p:cNvSpPr>
          <p:nvPr>
            <p:ph type="title" idx="4294967295"/>
          </p:nvPr>
        </p:nvSpPr>
        <p:spPr>
          <a:xfrm>
            <a:off x="457200" y="274638"/>
            <a:ext cx="8229600" cy="93662"/>
          </a:xfrm>
        </p:spPr>
        <p:txBody>
          <a:bodyPr/>
          <a:lstStyle/>
          <a:p>
            <a:pPr eaLnBrk="1" hangingPunct="1"/>
            <a:endParaRPr lang="sr-Latn-CS" altLang="en-US" sz="4000"/>
          </a:p>
        </p:txBody>
      </p:sp>
      <p:pic>
        <p:nvPicPr>
          <p:cNvPr id="38915" name="Picture 5" descr="desni segm copy"/>
          <p:cNvPicPr>
            <a:picLocks noGrp="1" noChangeAspect="1" noChangeArrowheads="1"/>
          </p:cNvPicPr>
          <p:nvPr>
            <p:ph sz="half" idx="4294967295"/>
          </p:nvPr>
        </p:nvPicPr>
        <p:blipFill>
          <a:blip r:embed="rId2">
            <a:lum contrast="12000"/>
            <a:extLst>
              <a:ext uri="{28A0092B-C50C-407E-A947-70E740481C1C}">
                <a14:useLocalDpi xmlns:a14="http://schemas.microsoft.com/office/drawing/2010/main" val="0"/>
              </a:ext>
            </a:extLst>
          </a:blip>
          <a:srcRect/>
          <a:stretch>
            <a:fillRect/>
          </a:stretch>
        </p:blipFill>
        <p:spPr>
          <a:xfrm>
            <a:off x="0" y="620713"/>
            <a:ext cx="7667625" cy="5661025"/>
          </a:xfrm>
          <a:noFill/>
        </p:spPr>
      </p:pic>
      <p:pic>
        <p:nvPicPr>
          <p:cNvPr id="38916" name="Picture 8" descr="desni segm"/>
          <p:cNvPicPr>
            <a:picLocks noGrp="1" noChangeAspect="1" noChangeArrowheads="1"/>
          </p:cNvPicPr>
          <p:nvPr>
            <p:ph sz="half" idx="4294967295"/>
          </p:nvPr>
        </p:nvPicPr>
        <p:blipFill>
          <a:blip r:embed="rId3">
            <a:lum contrast="12000"/>
            <a:extLst>
              <a:ext uri="{28A0092B-C50C-407E-A947-70E740481C1C}">
                <a14:useLocalDpi xmlns:a14="http://schemas.microsoft.com/office/drawing/2010/main" val="0"/>
              </a:ext>
            </a:extLst>
          </a:blip>
          <a:srcRect/>
          <a:stretch>
            <a:fillRect/>
          </a:stretch>
        </p:blipFill>
        <p:spPr>
          <a:xfrm>
            <a:off x="6372225" y="0"/>
            <a:ext cx="2771775" cy="3860800"/>
          </a:xfrm>
          <a:noFill/>
        </p:spPr>
      </p:pic>
    </p:spTree>
    <p:extLst>
      <p:ext uri="{BB962C8B-B14F-4D97-AF65-F5344CB8AC3E}">
        <p14:creationId xmlns:p14="http://schemas.microsoft.com/office/powerpoint/2010/main" val="28849933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4"/>
          <p:cNvSpPr>
            <a:spLocks noGrp="1" noChangeArrowheads="1"/>
          </p:cNvSpPr>
          <p:nvPr>
            <p:ph type="title" idx="4294967295"/>
          </p:nvPr>
        </p:nvSpPr>
        <p:spPr>
          <a:xfrm>
            <a:off x="457200" y="274638"/>
            <a:ext cx="8229600" cy="69850"/>
          </a:xfrm>
        </p:spPr>
        <p:txBody>
          <a:bodyPr/>
          <a:lstStyle/>
          <a:p>
            <a:pPr eaLnBrk="1" hangingPunct="1"/>
            <a:endParaRPr lang="sr-Latn-CS" altLang="en-US" sz="4000"/>
          </a:p>
        </p:txBody>
      </p:sp>
      <p:pic>
        <p:nvPicPr>
          <p:cNvPr id="39939" name="Picture 7" descr="levi segm copy"/>
          <p:cNvPicPr>
            <a:picLocks noGrp="1" noChangeAspect="1" noChangeArrowheads="1"/>
          </p:cNvPicPr>
          <p:nvPr>
            <p:ph sz="half" idx="4294967295"/>
          </p:nvPr>
        </p:nvPicPr>
        <p:blipFill>
          <a:blip r:embed="rId2">
            <a:lum contrast="12000"/>
            <a:extLst>
              <a:ext uri="{28A0092B-C50C-407E-A947-70E740481C1C}">
                <a14:useLocalDpi xmlns:a14="http://schemas.microsoft.com/office/drawing/2010/main" val="0"/>
              </a:ext>
            </a:extLst>
          </a:blip>
          <a:srcRect/>
          <a:stretch>
            <a:fillRect/>
          </a:stretch>
        </p:blipFill>
        <p:spPr>
          <a:xfrm>
            <a:off x="2771775" y="0"/>
            <a:ext cx="6372225" cy="5084763"/>
          </a:xfrm>
          <a:noFill/>
        </p:spPr>
      </p:pic>
      <p:pic>
        <p:nvPicPr>
          <p:cNvPr id="39940" name="Picture 8" descr="levi segmenti 2 copy"/>
          <p:cNvPicPr>
            <a:picLocks noGrp="1" noChangeAspect="1" noChangeArrowheads="1"/>
          </p:cNvPicPr>
          <p:nvPr>
            <p:ph sz="half" idx="4294967295"/>
          </p:nvPr>
        </p:nvPicPr>
        <p:blipFill>
          <a:blip r:embed="rId3">
            <a:lum contrast="12000"/>
            <a:extLst>
              <a:ext uri="{28A0092B-C50C-407E-A947-70E740481C1C}">
                <a14:useLocalDpi xmlns:a14="http://schemas.microsoft.com/office/drawing/2010/main" val="0"/>
              </a:ext>
            </a:extLst>
          </a:blip>
          <a:srcRect/>
          <a:stretch>
            <a:fillRect/>
          </a:stretch>
        </p:blipFill>
        <p:spPr>
          <a:xfrm>
            <a:off x="0" y="2420938"/>
            <a:ext cx="2771775" cy="4437062"/>
          </a:xfrm>
          <a:noFill/>
        </p:spPr>
      </p:pic>
    </p:spTree>
    <p:extLst>
      <p:ext uri="{BB962C8B-B14F-4D97-AF65-F5344CB8AC3E}">
        <p14:creationId xmlns:p14="http://schemas.microsoft.com/office/powerpoint/2010/main" val="24335729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5"/>
          <p:cNvSpPr>
            <a:spLocks noGrp="1" noChangeArrowheads="1"/>
          </p:cNvSpPr>
          <p:nvPr>
            <p:ph type="body" sz="half" idx="4294967295"/>
          </p:nvPr>
        </p:nvSpPr>
        <p:spPr>
          <a:xfrm>
            <a:off x="107950" y="115888"/>
            <a:ext cx="4464050" cy="6625480"/>
          </a:xfrm>
        </p:spPr>
        <p:txBody>
          <a:bodyPr/>
          <a:lstStyle/>
          <a:p>
            <a:pPr algn="ctr">
              <a:buFontTx/>
              <a:buNone/>
            </a:pPr>
            <a:r>
              <a:rPr lang="sr-Latn-CS" altLang="en-US" b="1" dirty="0">
                <a:solidFill>
                  <a:srgbClr val="990033"/>
                </a:solidFill>
                <a:effectLst>
                  <a:outerShdw blurRad="38100" dist="38100" dir="2700000" algn="tl">
                    <a:srgbClr val="C0C0C0"/>
                  </a:outerShdw>
                </a:effectLst>
              </a:rPr>
              <a:t>Pulmo dexter</a:t>
            </a:r>
          </a:p>
          <a:p>
            <a:pPr algn="ctr">
              <a:buFontTx/>
              <a:buNone/>
            </a:pPr>
            <a:r>
              <a:rPr lang="sr-Latn-CS" altLang="en-US" sz="2800" b="1" dirty="0">
                <a:solidFill>
                  <a:srgbClr val="990033"/>
                </a:solidFill>
                <a:effectLst>
                  <a:outerShdw blurRad="38100" dist="38100" dir="2700000" algn="tl">
                    <a:srgbClr val="C0C0C0"/>
                  </a:outerShdw>
                </a:effectLst>
                <a:cs typeface="Arial" pitchFamily="34" charset="0"/>
              </a:rPr>
              <a:t>↓</a:t>
            </a:r>
          </a:p>
          <a:p>
            <a:pPr algn="ctr">
              <a:buFontTx/>
              <a:buNone/>
            </a:pPr>
            <a:r>
              <a:rPr lang="sr-Latn-CS" altLang="en-US" sz="2800" b="1" dirty="0">
                <a:solidFill>
                  <a:srgbClr val="990033"/>
                </a:solidFill>
                <a:effectLst>
                  <a:outerShdw blurRad="38100" dist="38100" dir="2700000" algn="tl">
                    <a:srgbClr val="C0C0C0"/>
                  </a:outerShdw>
                </a:effectLst>
                <a:cs typeface="Arial" pitchFamily="34" charset="0"/>
              </a:rPr>
              <a:t>Lobus superior</a:t>
            </a:r>
          </a:p>
          <a:p>
            <a:pPr algn="ctr">
              <a:buFontTx/>
              <a:buNone/>
            </a:pPr>
            <a:r>
              <a:rPr lang="sr-Latn-CS" altLang="en-US" sz="2800" b="1" dirty="0">
                <a:solidFill>
                  <a:srgbClr val="990033"/>
                </a:solidFill>
                <a:effectLst>
                  <a:outerShdw blurRad="38100" dist="38100" dir="2700000" algn="tl">
                    <a:srgbClr val="C0C0C0"/>
                  </a:outerShdw>
                </a:effectLst>
                <a:cs typeface="Arial" pitchFamily="34" charset="0"/>
              </a:rPr>
              <a:t>Lobus medius</a:t>
            </a:r>
          </a:p>
          <a:p>
            <a:pPr algn="ctr">
              <a:buFontTx/>
              <a:buNone/>
            </a:pPr>
            <a:r>
              <a:rPr lang="sr-Latn-CS" altLang="en-US" sz="2800" b="1" dirty="0">
                <a:solidFill>
                  <a:srgbClr val="990033"/>
                </a:solidFill>
                <a:effectLst>
                  <a:outerShdw blurRad="38100" dist="38100" dir="2700000" algn="tl">
                    <a:srgbClr val="C0C0C0"/>
                  </a:outerShdw>
                </a:effectLst>
                <a:cs typeface="Arial" pitchFamily="34" charset="0"/>
              </a:rPr>
              <a:t>Lobus inferior</a:t>
            </a:r>
          </a:p>
          <a:p>
            <a:pPr algn="ctr">
              <a:buFontTx/>
              <a:buNone/>
            </a:pPr>
            <a:r>
              <a:rPr lang="sr-Latn-CS" altLang="en-US" sz="2800" b="1" dirty="0">
                <a:solidFill>
                  <a:srgbClr val="990033"/>
                </a:solidFill>
                <a:effectLst>
                  <a:outerShdw blurRad="38100" dist="38100" dir="2700000" algn="tl">
                    <a:srgbClr val="C0C0C0"/>
                  </a:outerShdw>
                </a:effectLst>
                <a:cs typeface="Arial" pitchFamily="34" charset="0"/>
              </a:rPr>
              <a:t>↓</a:t>
            </a:r>
          </a:p>
          <a:p>
            <a:pPr algn="ctr">
              <a:buFontTx/>
              <a:buNone/>
            </a:pPr>
            <a:r>
              <a:rPr lang="sr-Latn-CS" altLang="en-US" sz="2800" b="1" dirty="0">
                <a:solidFill>
                  <a:srgbClr val="990033"/>
                </a:solidFill>
                <a:effectLst>
                  <a:outerShdw blurRad="38100" dist="38100" dir="2700000" algn="tl">
                    <a:srgbClr val="C0C0C0"/>
                  </a:outerShdw>
                </a:effectLst>
                <a:cs typeface="Arial" pitchFamily="34" charset="0"/>
              </a:rPr>
              <a:t>Segmenta</a:t>
            </a:r>
          </a:p>
          <a:p>
            <a:pPr algn="ctr">
              <a:buFontTx/>
              <a:buNone/>
            </a:pPr>
            <a:r>
              <a:rPr lang="sr-Latn-CS" altLang="en-US" sz="2800" b="1" dirty="0">
                <a:solidFill>
                  <a:srgbClr val="990033"/>
                </a:solidFill>
                <a:effectLst>
                  <a:outerShdw blurRad="38100" dist="38100" dir="2700000" algn="tl">
                    <a:srgbClr val="C0C0C0"/>
                  </a:outerShdw>
                </a:effectLst>
                <a:cs typeface="Arial" pitchFamily="34" charset="0"/>
              </a:rPr>
              <a:t>  bronchopulmonalia (10)</a:t>
            </a:r>
            <a:endParaRPr lang="en-GB" altLang="en-US" sz="2800" b="1" dirty="0">
              <a:solidFill>
                <a:srgbClr val="990033"/>
              </a:solidFill>
              <a:effectLst>
                <a:outerShdw blurRad="38100" dist="38100" dir="2700000" algn="tl">
                  <a:srgbClr val="C0C0C0"/>
                </a:outerShdw>
              </a:effectLst>
              <a:cs typeface="Arial" pitchFamily="34" charset="0"/>
            </a:endParaRPr>
          </a:p>
          <a:p>
            <a:pPr algn="ctr">
              <a:buNone/>
            </a:pPr>
            <a:r>
              <a:rPr lang="sr-Latn-CS" altLang="en-US" sz="2800" b="1" dirty="0">
                <a:solidFill>
                  <a:srgbClr val="990033"/>
                </a:solidFill>
                <a:effectLst>
                  <a:outerShdw blurRad="38100" dist="38100" dir="2700000" algn="tl">
                    <a:srgbClr val="C0C0C0"/>
                  </a:outerShdw>
                </a:effectLst>
                <a:cs typeface="Arial" pitchFamily="34" charset="0"/>
              </a:rPr>
              <a:t>↓</a:t>
            </a:r>
            <a:endParaRPr lang="en-GB" altLang="en-US" sz="2800" b="1" dirty="0">
              <a:solidFill>
                <a:srgbClr val="990033"/>
              </a:solidFill>
              <a:effectLst>
                <a:outerShdw blurRad="38100" dist="38100" dir="2700000" algn="tl">
                  <a:srgbClr val="C0C0C0"/>
                </a:outerShdw>
              </a:effectLst>
              <a:cs typeface="Arial" pitchFamily="34" charset="0"/>
            </a:endParaRPr>
          </a:p>
          <a:p>
            <a:pPr algn="ctr">
              <a:buFontTx/>
              <a:buNone/>
            </a:pPr>
            <a:r>
              <a:rPr lang="en-GB" altLang="en-US" sz="2800" b="1" dirty="0" err="1">
                <a:solidFill>
                  <a:srgbClr val="990033"/>
                </a:solidFill>
                <a:effectLst>
                  <a:outerShdw blurRad="38100" dist="38100" dir="2700000" algn="tl">
                    <a:srgbClr val="C0C0C0"/>
                  </a:outerShdw>
                </a:effectLst>
                <a:cs typeface="Arial" pitchFamily="34" charset="0"/>
              </a:rPr>
              <a:t>Lobulli</a:t>
            </a:r>
            <a:r>
              <a:rPr lang="en-GB" altLang="en-US" sz="2800" b="1" dirty="0">
                <a:solidFill>
                  <a:srgbClr val="990033"/>
                </a:solidFill>
                <a:effectLst>
                  <a:outerShdw blurRad="38100" dist="38100" dir="2700000" algn="tl">
                    <a:srgbClr val="C0C0C0"/>
                  </a:outerShdw>
                </a:effectLst>
                <a:cs typeface="Arial" pitchFamily="34" charset="0"/>
              </a:rPr>
              <a:t> </a:t>
            </a:r>
            <a:r>
              <a:rPr lang="en-GB" altLang="en-US" sz="2800" b="1" dirty="0" err="1">
                <a:solidFill>
                  <a:srgbClr val="990033"/>
                </a:solidFill>
                <a:effectLst>
                  <a:outerShdw blurRad="38100" dist="38100" dir="2700000" algn="tl">
                    <a:srgbClr val="C0C0C0"/>
                  </a:outerShdw>
                </a:effectLst>
                <a:cs typeface="Arial" pitchFamily="34" charset="0"/>
              </a:rPr>
              <a:t>secundarii</a:t>
            </a:r>
            <a:endParaRPr lang="sr-Latn-CS" altLang="en-US" sz="2800" b="1" dirty="0">
              <a:solidFill>
                <a:srgbClr val="990033"/>
              </a:solidFill>
              <a:effectLst>
                <a:outerShdw blurRad="38100" dist="38100" dir="2700000" algn="tl">
                  <a:srgbClr val="C0C0C0"/>
                </a:outerShdw>
              </a:effectLst>
              <a:cs typeface="Arial" pitchFamily="34" charset="0"/>
            </a:endParaRPr>
          </a:p>
          <a:p>
            <a:pPr algn="ctr">
              <a:buNone/>
            </a:pPr>
            <a:r>
              <a:rPr lang="sr-Latn-CS" altLang="en-US" sz="2800" b="1" dirty="0">
                <a:solidFill>
                  <a:srgbClr val="990033"/>
                </a:solidFill>
                <a:effectLst>
                  <a:outerShdw blurRad="38100" dist="38100" dir="2700000" algn="tl">
                    <a:srgbClr val="C0C0C0"/>
                  </a:outerShdw>
                </a:effectLst>
                <a:cs typeface="Arial" pitchFamily="34" charset="0"/>
              </a:rPr>
              <a:t>↓</a:t>
            </a:r>
          </a:p>
          <a:p>
            <a:pPr algn="ctr">
              <a:buFontTx/>
              <a:buNone/>
            </a:pPr>
            <a:r>
              <a:rPr lang="en-GB" altLang="en-US" sz="2800" b="1" dirty="0" err="1">
                <a:solidFill>
                  <a:srgbClr val="990033"/>
                </a:solidFill>
                <a:effectLst>
                  <a:outerShdw blurRad="38100" dist="38100" dir="2700000" algn="tl">
                    <a:srgbClr val="C0C0C0"/>
                  </a:outerShdw>
                </a:effectLst>
                <a:cs typeface="Arial" pitchFamily="34" charset="0"/>
              </a:rPr>
              <a:t>Lobulli</a:t>
            </a:r>
            <a:r>
              <a:rPr lang="en-GB" altLang="en-US" sz="2800" b="1" dirty="0">
                <a:solidFill>
                  <a:srgbClr val="990033"/>
                </a:solidFill>
                <a:effectLst>
                  <a:outerShdw blurRad="38100" dist="38100" dir="2700000" algn="tl">
                    <a:srgbClr val="C0C0C0"/>
                  </a:outerShdw>
                </a:effectLst>
                <a:cs typeface="Arial" pitchFamily="34" charset="0"/>
              </a:rPr>
              <a:t> </a:t>
            </a:r>
            <a:r>
              <a:rPr lang="en-GB" altLang="en-US" sz="2800" b="1" dirty="0" err="1">
                <a:solidFill>
                  <a:srgbClr val="990033"/>
                </a:solidFill>
                <a:effectLst>
                  <a:outerShdw blurRad="38100" dist="38100" dir="2700000" algn="tl">
                    <a:srgbClr val="C0C0C0"/>
                  </a:outerShdw>
                </a:effectLst>
                <a:cs typeface="Arial" pitchFamily="34" charset="0"/>
              </a:rPr>
              <a:t>primarii</a:t>
            </a:r>
            <a:endParaRPr lang="sr-Latn-CS" altLang="en-US" sz="2800" b="1" dirty="0">
              <a:solidFill>
                <a:srgbClr val="990033"/>
              </a:solidFill>
              <a:effectLst>
                <a:outerShdw blurRad="38100" dist="38100" dir="2700000" algn="tl">
                  <a:srgbClr val="C0C0C0"/>
                </a:outerShdw>
              </a:effectLst>
              <a:cs typeface="Arial" pitchFamily="34" charset="0"/>
            </a:endParaRPr>
          </a:p>
        </p:txBody>
      </p:sp>
      <p:sp>
        <p:nvSpPr>
          <p:cNvPr id="27652" name="Rectangle 6"/>
          <p:cNvSpPr>
            <a:spLocks noGrp="1" noChangeArrowheads="1"/>
          </p:cNvSpPr>
          <p:nvPr>
            <p:ph type="body" sz="half" idx="4294967295"/>
          </p:nvPr>
        </p:nvSpPr>
        <p:spPr>
          <a:xfrm>
            <a:off x="4643438" y="115888"/>
            <a:ext cx="4321175" cy="6010275"/>
          </a:xfrm>
        </p:spPr>
        <p:txBody>
          <a:bodyPr/>
          <a:lstStyle/>
          <a:p>
            <a:pPr algn="ctr">
              <a:buFontTx/>
              <a:buNone/>
            </a:pPr>
            <a:r>
              <a:rPr lang="sr-Latn-CS" altLang="en-US" b="1" dirty="0">
                <a:solidFill>
                  <a:srgbClr val="990033"/>
                </a:solidFill>
                <a:effectLst>
                  <a:outerShdw blurRad="38100" dist="38100" dir="2700000" algn="tl">
                    <a:srgbClr val="C0C0C0"/>
                  </a:outerShdw>
                </a:effectLst>
              </a:rPr>
              <a:t>Pulmo sinister</a:t>
            </a:r>
          </a:p>
          <a:p>
            <a:pPr algn="ctr">
              <a:buFontTx/>
              <a:buNone/>
            </a:pPr>
            <a:r>
              <a:rPr lang="sr-Latn-CS" altLang="en-US" sz="2800" b="1" dirty="0">
                <a:solidFill>
                  <a:srgbClr val="990033"/>
                </a:solidFill>
                <a:effectLst>
                  <a:outerShdw blurRad="38100" dist="38100" dir="2700000" algn="tl">
                    <a:srgbClr val="C0C0C0"/>
                  </a:outerShdw>
                </a:effectLst>
                <a:cs typeface="Arial" pitchFamily="34" charset="0"/>
              </a:rPr>
              <a:t>↓</a:t>
            </a:r>
          </a:p>
          <a:p>
            <a:pPr algn="ctr">
              <a:buFontTx/>
              <a:buNone/>
            </a:pPr>
            <a:r>
              <a:rPr lang="sr-Latn-CS" altLang="en-US" sz="2800" b="1" dirty="0">
                <a:solidFill>
                  <a:srgbClr val="990033"/>
                </a:solidFill>
                <a:effectLst>
                  <a:outerShdw blurRad="38100" dist="38100" dir="2700000" algn="tl">
                    <a:srgbClr val="C0C0C0"/>
                  </a:outerShdw>
                </a:effectLst>
                <a:cs typeface="Arial" pitchFamily="34" charset="0"/>
              </a:rPr>
              <a:t>Lobus superior</a:t>
            </a:r>
          </a:p>
          <a:p>
            <a:pPr algn="ctr">
              <a:buFontTx/>
              <a:buNone/>
            </a:pPr>
            <a:r>
              <a:rPr lang="sr-Latn-CS" altLang="en-US" sz="2800" b="1" dirty="0">
                <a:solidFill>
                  <a:srgbClr val="990033"/>
                </a:solidFill>
                <a:effectLst>
                  <a:outerShdw blurRad="38100" dist="38100" dir="2700000" algn="tl">
                    <a:srgbClr val="C0C0C0"/>
                  </a:outerShdw>
                </a:effectLst>
                <a:cs typeface="Arial" pitchFamily="34" charset="0"/>
              </a:rPr>
              <a:t>Lobus inferior</a:t>
            </a:r>
          </a:p>
          <a:p>
            <a:pPr algn="ctr">
              <a:buFontTx/>
              <a:buNone/>
            </a:pPr>
            <a:endParaRPr lang="sr-Latn-CS" altLang="en-US" sz="2800" b="1" dirty="0">
              <a:solidFill>
                <a:srgbClr val="990033"/>
              </a:solidFill>
              <a:effectLst>
                <a:outerShdw blurRad="38100" dist="38100" dir="2700000" algn="tl">
                  <a:srgbClr val="C0C0C0"/>
                </a:outerShdw>
              </a:effectLst>
              <a:cs typeface="Arial" pitchFamily="34" charset="0"/>
            </a:endParaRPr>
          </a:p>
          <a:p>
            <a:pPr algn="ctr">
              <a:buFontTx/>
              <a:buNone/>
            </a:pPr>
            <a:r>
              <a:rPr lang="sr-Latn-CS" altLang="en-US" sz="2800" b="1" dirty="0">
                <a:solidFill>
                  <a:srgbClr val="990033"/>
                </a:solidFill>
                <a:effectLst>
                  <a:outerShdw blurRad="38100" dist="38100" dir="2700000" algn="tl">
                    <a:srgbClr val="C0C0C0"/>
                  </a:outerShdw>
                </a:effectLst>
                <a:cs typeface="Arial" pitchFamily="34" charset="0"/>
              </a:rPr>
              <a:t>↓</a:t>
            </a:r>
          </a:p>
          <a:p>
            <a:pPr algn="ctr">
              <a:buFontTx/>
              <a:buNone/>
            </a:pPr>
            <a:r>
              <a:rPr lang="sr-Latn-CS" altLang="en-US" sz="2800" b="1" dirty="0">
                <a:solidFill>
                  <a:srgbClr val="990033"/>
                </a:solidFill>
                <a:effectLst>
                  <a:outerShdw blurRad="38100" dist="38100" dir="2700000" algn="tl">
                    <a:srgbClr val="C0C0C0"/>
                  </a:outerShdw>
                </a:effectLst>
                <a:cs typeface="Arial" pitchFamily="34" charset="0"/>
              </a:rPr>
              <a:t>Segmenta</a:t>
            </a:r>
          </a:p>
          <a:p>
            <a:pPr algn="ctr">
              <a:buFontTx/>
              <a:buNone/>
            </a:pPr>
            <a:r>
              <a:rPr lang="sr-Latn-CS" altLang="en-US" sz="2800" b="1" dirty="0">
                <a:solidFill>
                  <a:srgbClr val="990033"/>
                </a:solidFill>
                <a:effectLst>
                  <a:outerShdw blurRad="38100" dist="38100" dir="2700000" algn="tl">
                    <a:srgbClr val="C0C0C0"/>
                  </a:outerShdw>
                </a:effectLst>
                <a:cs typeface="Arial" pitchFamily="34" charset="0"/>
              </a:rPr>
              <a:t>  bronchopulmonalia (9)</a:t>
            </a:r>
            <a:endParaRPr lang="en-GB" altLang="en-US" sz="2800" b="1" dirty="0">
              <a:solidFill>
                <a:srgbClr val="990033"/>
              </a:solidFill>
              <a:effectLst>
                <a:outerShdw blurRad="38100" dist="38100" dir="2700000" algn="tl">
                  <a:srgbClr val="C0C0C0"/>
                </a:outerShdw>
              </a:effectLst>
              <a:cs typeface="Arial" pitchFamily="34" charset="0"/>
            </a:endParaRPr>
          </a:p>
          <a:p>
            <a:pPr algn="ctr">
              <a:buNone/>
            </a:pPr>
            <a:r>
              <a:rPr lang="sr-Latn-CS" altLang="en-US" sz="2800" b="1" dirty="0">
                <a:solidFill>
                  <a:srgbClr val="990033"/>
                </a:solidFill>
                <a:effectLst>
                  <a:outerShdw blurRad="38100" dist="38100" dir="2700000" algn="tl">
                    <a:srgbClr val="C0C0C0"/>
                  </a:outerShdw>
                </a:effectLst>
                <a:cs typeface="Arial" pitchFamily="34" charset="0"/>
              </a:rPr>
              <a:t>↓</a:t>
            </a:r>
            <a:endParaRPr lang="en-GB" altLang="en-US" sz="2800" b="1" dirty="0">
              <a:solidFill>
                <a:srgbClr val="990033"/>
              </a:solidFill>
              <a:effectLst>
                <a:outerShdw blurRad="38100" dist="38100" dir="2700000" algn="tl">
                  <a:srgbClr val="C0C0C0"/>
                </a:outerShdw>
              </a:effectLst>
              <a:cs typeface="Arial" pitchFamily="34" charset="0"/>
            </a:endParaRPr>
          </a:p>
          <a:p>
            <a:pPr algn="ctr">
              <a:buFontTx/>
              <a:buNone/>
            </a:pPr>
            <a:r>
              <a:rPr lang="en-GB" altLang="en-US" sz="2800" b="1" dirty="0" err="1">
                <a:solidFill>
                  <a:srgbClr val="990033"/>
                </a:solidFill>
                <a:effectLst>
                  <a:outerShdw blurRad="38100" dist="38100" dir="2700000" algn="tl">
                    <a:srgbClr val="C0C0C0"/>
                  </a:outerShdw>
                </a:effectLst>
                <a:cs typeface="Arial" pitchFamily="34" charset="0"/>
              </a:rPr>
              <a:t>Lobulli</a:t>
            </a:r>
            <a:r>
              <a:rPr lang="en-GB" altLang="en-US" sz="2800" b="1" dirty="0">
                <a:solidFill>
                  <a:srgbClr val="990033"/>
                </a:solidFill>
                <a:effectLst>
                  <a:outerShdw blurRad="38100" dist="38100" dir="2700000" algn="tl">
                    <a:srgbClr val="C0C0C0"/>
                  </a:outerShdw>
                </a:effectLst>
                <a:cs typeface="Arial" pitchFamily="34" charset="0"/>
              </a:rPr>
              <a:t> </a:t>
            </a:r>
            <a:r>
              <a:rPr lang="en-GB" altLang="en-US" sz="2800" b="1" dirty="0" err="1">
                <a:solidFill>
                  <a:srgbClr val="990033"/>
                </a:solidFill>
                <a:effectLst>
                  <a:outerShdw blurRad="38100" dist="38100" dir="2700000" algn="tl">
                    <a:srgbClr val="C0C0C0"/>
                  </a:outerShdw>
                </a:effectLst>
                <a:cs typeface="Arial" pitchFamily="34" charset="0"/>
              </a:rPr>
              <a:t>secundarii</a:t>
            </a:r>
            <a:endParaRPr lang="sr-Latn-CS" altLang="en-US" sz="2800" b="1" dirty="0">
              <a:solidFill>
                <a:srgbClr val="990033"/>
              </a:solidFill>
              <a:effectLst>
                <a:outerShdw blurRad="38100" dist="38100" dir="2700000" algn="tl">
                  <a:srgbClr val="C0C0C0"/>
                </a:outerShdw>
              </a:effectLst>
              <a:cs typeface="Arial" pitchFamily="34" charset="0"/>
            </a:endParaRPr>
          </a:p>
          <a:p>
            <a:pPr algn="ctr">
              <a:buNone/>
            </a:pPr>
            <a:r>
              <a:rPr lang="sr-Latn-CS" altLang="en-US" sz="2800" b="1" dirty="0">
                <a:solidFill>
                  <a:srgbClr val="990033"/>
                </a:solidFill>
                <a:effectLst>
                  <a:outerShdw blurRad="38100" dist="38100" dir="2700000" algn="tl">
                    <a:srgbClr val="C0C0C0"/>
                  </a:outerShdw>
                </a:effectLst>
                <a:cs typeface="Arial" pitchFamily="34" charset="0"/>
              </a:rPr>
              <a:t>↓</a:t>
            </a:r>
          </a:p>
          <a:p>
            <a:pPr algn="ctr">
              <a:buFontTx/>
              <a:buNone/>
            </a:pPr>
            <a:r>
              <a:rPr lang="en-GB" altLang="en-US" sz="2800" b="1" dirty="0" err="1">
                <a:solidFill>
                  <a:srgbClr val="990033"/>
                </a:solidFill>
                <a:effectLst>
                  <a:outerShdw blurRad="38100" dist="38100" dir="2700000" algn="tl">
                    <a:srgbClr val="C0C0C0"/>
                  </a:outerShdw>
                </a:effectLst>
                <a:cs typeface="Arial" pitchFamily="34" charset="0"/>
              </a:rPr>
              <a:t>Lobulli</a:t>
            </a:r>
            <a:r>
              <a:rPr lang="en-GB" altLang="en-US" sz="2800" b="1" dirty="0">
                <a:solidFill>
                  <a:srgbClr val="990033"/>
                </a:solidFill>
                <a:effectLst>
                  <a:outerShdw blurRad="38100" dist="38100" dir="2700000" algn="tl">
                    <a:srgbClr val="C0C0C0"/>
                  </a:outerShdw>
                </a:effectLst>
                <a:cs typeface="Arial" pitchFamily="34" charset="0"/>
              </a:rPr>
              <a:t> </a:t>
            </a:r>
            <a:r>
              <a:rPr lang="en-GB" altLang="en-US" sz="2800" b="1" dirty="0" err="1">
                <a:solidFill>
                  <a:srgbClr val="990033"/>
                </a:solidFill>
                <a:effectLst>
                  <a:outerShdw blurRad="38100" dist="38100" dir="2700000" algn="tl">
                    <a:srgbClr val="C0C0C0"/>
                  </a:outerShdw>
                </a:effectLst>
                <a:cs typeface="Arial" pitchFamily="34" charset="0"/>
              </a:rPr>
              <a:t>primarii</a:t>
            </a:r>
            <a:endParaRPr lang="sr-Latn-CS" altLang="en-US" sz="2800" b="1" dirty="0">
              <a:solidFill>
                <a:srgbClr val="990033"/>
              </a:solidFill>
              <a:effectLst>
                <a:outerShdw blurRad="38100" dist="38100" dir="2700000" algn="tl">
                  <a:srgbClr val="C0C0C0"/>
                </a:outerShdw>
              </a:effectLst>
              <a:cs typeface="Arial" pitchFamily="34" charset="0"/>
            </a:endParaRPr>
          </a:p>
          <a:p>
            <a:pPr algn="ctr">
              <a:buFontTx/>
              <a:buNone/>
            </a:pPr>
            <a:endParaRPr lang="sr-Latn-CS" altLang="en-US" sz="2800" b="1" dirty="0">
              <a:solidFill>
                <a:srgbClr val="990033"/>
              </a:solidFill>
              <a:effectLst>
                <a:outerShdw blurRad="38100" dist="38100" dir="2700000" algn="tl">
                  <a:srgbClr val="C0C0C0"/>
                </a:outerShdw>
              </a:effectLst>
              <a:cs typeface="Arial" pitchFamily="34" charset="0"/>
            </a:endParaRPr>
          </a:p>
        </p:txBody>
      </p:sp>
    </p:spTree>
    <p:custDataLst>
      <p:tags r:id="rId1"/>
    </p:custDataLst>
  </p:cSld>
  <p:clrMapOvr>
    <a:masterClrMapping/>
  </p:clrMapOvr>
  <p:transition spd="slow">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27651">
                                            <p:txEl>
                                              <p:pRg st="2" end="2"/>
                                            </p:txEl>
                                          </p:spTgt>
                                        </p:tgtEl>
                                        <p:attrNameLst>
                                          <p:attrName>style.visibility</p:attrName>
                                        </p:attrNameLst>
                                      </p:cBhvr>
                                      <p:to>
                                        <p:strVal val="visible"/>
                                      </p:to>
                                    </p:set>
                                    <p:anim calcmode="lin" valueType="num">
                                      <p:cBhvr>
                                        <p:cTn id="7" dur="500" fill="hold"/>
                                        <p:tgtEl>
                                          <p:spTgt spid="27651">
                                            <p:txEl>
                                              <p:pRg st="2" end="2"/>
                                            </p:txEl>
                                          </p:spTgt>
                                        </p:tgtEl>
                                        <p:attrNameLst>
                                          <p:attrName>ppt_w</p:attrName>
                                        </p:attrNameLst>
                                      </p:cBhvr>
                                      <p:tavLst>
                                        <p:tav tm="0">
                                          <p:val>
                                            <p:fltVal val="0"/>
                                          </p:val>
                                        </p:tav>
                                        <p:tav tm="100000">
                                          <p:val>
                                            <p:strVal val="#ppt_w"/>
                                          </p:val>
                                        </p:tav>
                                      </p:tavLst>
                                    </p:anim>
                                    <p:anim calcmode="lin" valueType="num">
                                      <p:cBhvr>
                                        <p:cTn id="8" dur="500" fill="hold"/>
                                        <p:tgtEl>
                                          <p:spTgt spid="27651">
                                            <p:txEl>
                                              <p:pRg st="2" end="2"/>
                                            </p:txEl>
                                          </p:spTgt>
                                        </p:tgtEl>
                                        <p:attrNameLst>
                                          <p:attrName>ppt_h</p:attrName>
                                        </p:attrNameLst>
                                      </p:cBhvr>
                                      <p:tavLst>
                                        <p:tav tm="0">
                                          <p:val>
                                            <p:fltVal val="0"/>
                                          </p:val>
                                        </p:tav>
                                        <p:tav tm="100000">
                                          <p:val>
                                            <p:strVal val="#ppt_h"/>
                                          </p:val>
                                        </p:tav>
                                      </p:tavLst>
                                    </p:anim>
                                    <p:anim calcmode="lin" valueType="num">
                                      <p:cBhvr>
                                        <p:cTn id="9" dur="500" fill="hold"/>
                                        <p:tgtEl>
                                          <p:spTgt spid="27651">
                                            <p:txEl>
                                              <p:pRg st="2" end="2"/>
                                            </p:txEl>
                                          </p:spTgt>
                                        </p:tgtEl>
                                        <p:attrNameLst>
                                          <p:attrName>style.rotation</p:attrName>
                                        </p:attrNameLst>
                                      </p:cBhvr>
                                      <p:tavLst>
                                        <p:tav tm="0">
                                          <p:val>
                                            <p:fltVal val="90"/>
                                          </p:val>
                                        </p:tav>
                                        <p:tav tm="100000">
                                          <p:val>
                                            <p:fltVal val="0"/>
                                          </p:val>
                                        </p:tav>
                                      </p:tavLst>
                                    </p:anim>
                                    <p:animEffect transition="in" filter="fade">
                                      <p:cBhvr>
                                        <p:cTn id="10" dur="500"/>
                                        <p:tgtEl>
                                          <p:spTgt spid="27651">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27651">
                                            <p:txEl>
                                              <p:pRg st="3" end="3"/>
                                            </p:txEl>
                                          </p:spTgt>
                                        </p:tgtEl>
                                        <p:attrNameLst>
                                          <p:attrName>style.visibility</p:attrName>
                                        </p:attrNameLst>
                                      </p:cBhvr>
                                      <p:to>
                                        <p:strVal val="visible"/>
                                      </p:to>
                                    </p:set>
                                    <p:anim calcmode="lin" valueType="num">
                                      <p:cBhvr>
                                        <p:cTn id="15" dur="500" fill="hold"/>
                                        <p:tgtEl>
                                          <p:spTgt spid="27651">
                                            <p:txEl>
                                              <p:pRg st="3" end="3"/>
                                            </p:txEl>
                                          </p:spTgt>
                                        </p:tgtEl>
                                        <p:attrNameLst>
                                          <p:attrName>ppt_w</p:attrName>
                                        </p:attrNameLst>
                                      </p:cBhvr>
                                      <p:tavLst>
                                        <p:tav tm="0">
                                          <p:val>
                                            <p:fltVal val="0"/>
                                          </p:val>
                                        </p:tav>
                                        <p:tav tm="100000">
                                          <p:val>
                                            <p:strVal val="#ppt_w"/>
                                          </p:val>
                                        </p:tav>
                                      </p:tavLst>
                                    </p:anim>
                                    <p:anim calcmode="lin" valueType="num">
                                      <p:cBhvr>
                                        <p:cTn id="16" dur="500" fill="hold"/>
                                        <p:tgtEl>
                                          <p:spTgt spid="27651">
                                            <p:txEl>
                                              <p:pRg st="3" end="3"/>
                                            </p:txEl>
                                          </p:spTgt>
                                        </p:tgtEl>
                                        <p:attrNameLst>
                                          <p:attrName>ppt_h</p:attrName>
                                        </p:attrNameLst>
                                      </p:cBhvr>
                                      <p:tavLst>
                                        <p:tav tm="0">
                                          <p:val>
                                            <p:fltVal val="0"/>
                                          </p:val>
                                        </p:tav>
                                        <p:tav tm="100000">
                                          <p:val>
                                            <p:strVal val="#ppt_h"/>
                                          </p:val>
                                        </p:tav>
                                      </p:tavLst>
                                    </p:anim>
                                    <p:anim calcmode="lin" valueType="num">
                                      <p:cBhvr>
                                        <p:cTn id="17" dur="500" fill="hold"/>
                                        <p:tgtEl>
                                          <p:spTgt spid="27651">
                                            <p:txEl>
                                              <p:pRg st="3" end="3"/>
                                            </p:txEl>
                                          </p:spTgt>
                                        </p:tgtEl>
                                        <p:attrNameLst>
                                          <p:attrName>style.rotation</p:attrName>
                                        </p:attrNameLst>
                                      </p:cBhvr>
                                      <p:tavLst>
                                        <p:tav tm="0">
                                          <p:val>
                                            <p:fltVal val="90"/>
                                          </p:val>
                                        </p:tav>
                                        <p:tav tm="100000">
                                          <p:val>
                                            <p:fltVal val="0"/>
                                          </p:val>
                                        </p:tav>
                                      </p:tavLst>
                                    </p:anim>
                                    <p:animEffect transition="in" filter="fade">
                                      <p:cBhvr>
                                        <p:cTn id="18" dur="500"/>
                                        <p:tgtEl>
                                          <p:spTgt spid="27651">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iterate type="lt">
                                    <p:tmPct val="5000"/>
                                  </p:iterate>
                                  <p:childTnLst>
                                    <p:set>
                                      <p:cBhvr>
                                        <p:cTn id="22" dur="1" fill="hold">
                                          <p:stCondLst>
                                            <p:cond delay="0"/>
                                          </p:stCondLst>
                                        </p:cTn>
                                        <p:tgtEl>
                                          <p:spTgt spid="27651">
                                            <p:txEl>
                                              <p:pRg st="4" end="4"/>
                                            </p:txEl>
                                          </p:spTgt>
                                        </p:tgtEl>
                                        <p:attrNameLst>
                                          <p:attrName>style.visibility</p:attrName>
                                        </p:attrNameLst>
                                      </p:cBhvr>
                                      <p:to>
                                        <p:strVal val="visible"/>
                                      </p:to>
                                    </p:set>
                                    <p:anim calcmode="lin" valueType="num">
                                      <p:cBhvr>
                                        <p:cTn id="23" dur="500" fill="hold"/>
                                        <p:tgtEl>
                                          <p:spTgt spid="27651">
                                            <p:txEl>
                                              <p:pRg st="4" end="4"/>
                                            </p:txEl>
                                          </p:spTgt>
                                        </p:tgtEl>
                                        <p:attrNameLst>
                                          <p:attrName>ppt_w</p:attrName>
                                        </p:attrNameLst>
                                      </p:cBhvr>
                                      <p:tavLst>
                                        <p:tav tm="0">
                                          <p:val>
                                            <p:fltVal val="0"/>
                                          </p:val>
                                        </p:tav>
                                        <p:tav tm="100000">
                                          <p:val>
                                            <p:strVal val="#ppt_w"/>
                                          </p:val>
                                        </p:tav>
                                      </p:tavLst>
                                    </p:anim>
                                    <p:anim calcmode="lin" valueType="num">
                                      <p:cBhvr>
                                        <p:cTn id="24" dur="500" fill="hold"/>
                                        <p:tgtEl>
                                          <p:spTgt spid="27651">
                                            <p:txEl>
                                              <p:pRg st="4" end="4"/>
                                            </p:txEl>
                                          </p:spTgt>
                                        </p:tgtEl>
                                        <p:attrNameLst>
                                          <p:attrName>ppt_h</p:attrName>
                                        </p:attrNameLst>
                                      </p:cBhvr>
                                      <p:tavLst>
                                        <p:tav tm="0">
                                          <p:val>
                                            <p:fltVal val="0"/>
                                          </p:val>
                                        </p:tav>
                                        <p:tav tm="100000">
                                          <p:val>
                                            <p:strVal val="#ppt_h"/>
                                          </p:val>
                                        </p:tav>
                                      </p:tavLst>
                                    </p:anim>
                                    <p:anim calcmode="lin" valueType="num">
                                      <p:cBhvr>
                                        <p:cTn id="25" dur="500" fill="hold"/>
                                        <p:tgtEl>
                                          <p:spTgt spid="27651">
                                            <p:txEl>
                                              <p:pRg st="4" end="4"/>
                                            </p:txEl>
                                          </p:spTgt>
                                        </p:tgtEl>
                                        <p:attrNameLst>
                                          <p:attrName>style.rotation</p:attrName>
                                        </p:attrNameLst>
                                      </p:cBhvr>
                                      <p:tavLst>
                                        <p:tav tm="0">
                                          <p:val>
                                            <p:fltVal val="90"/>
                                          </p:val>
                                        </p:tav>
                                        <p:tav tm="100000">
                                          <p:val>
                                            <p:fltVal val="0"/>
                                          </p:val>
                                        </p:tav>
                                      </p:tavLst>
                                    </p:anim>
                                    <p:animEffect transition="in" filter="fade">
                                      <p:cBhvr>
                                        <p:cTn id="26" dur="500"/>
                                        <p:tgtEl>
                                          <p:spTgt spid="27651">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iterate type="lt">
                                    <p:tmPct val="5000"/>
                                  </p:iterate>
                                  <p:childTnLst>
                                    <p:set>
                                      <p:cBhvr>
                                        <p:cTn id="30" dur="1" fill="hold">
                                          <p:stCondLst>
                                            <p:cond delay="0"/>
                                          </p:stCondLst>
                                        </p:cTn>
                                        <p:tgtEl>
                                          <p:spTgt spid="27652">
                                            <p:txEl>
                                              <p:pRg st="2" end="2"/>
                                            </p:txEl>
                                          </p:spTgt>
                                        </p:tgtEl>
                                        <p:attrNameLst>
                                          <p:attrName>style.visibility</p:attrName>
                                        </p:attrNameLst>
                                      </p:cBhvr>
                                      <p:to>
                                        <p:strVal val="visible"/>
                                      </p:to>
                                    </p:set>
                                    <p:anim calcmode="lin" valueType="num">
                                      <p:cBhvr>
                                        <p:cTn id="31" dur="500" fill="hold"/>
                                        <p:tgtEl>
                                          <p:spTgt spid="27652">
                                            <p:txEl>
                                              <p:pRg st="2" end="2"/>
                                            </p:txEl>
                                          </p:spTgt>
                                        </p:tgtEl>
                                        <p:attrNameLst>
                                          <p:attrName>ppt_w</p:attrName>
                                        </p:attrNameLst>
                                      </p:cBhvr>
                                      <p:tavLst>
                                        <p:tav tm="0">
                                          <p:val>
                                            <p:fltVal val="0"/>
                                          </p:val>
                                        </p:tav>
                                        <p:tav tm="100000">
                                          <p:val>
                                            <p:strVal val="#ppt_w"/>
                                          </p:val>
                                        </p:tav>
                                      </p:tavLst>
                                    </p:anim>
                                    <p:anim calcmode="lin" valueType="num">
                                      <p:cBhvr>
                                        <p:cTn id="32" dur="500" fill="hold"/>
                                        <p:tgtEl>
                                          <p:spTgt spid="27652">
                                            <p:txEl>
                                              <p:pRg st="2" end="2"/>
                                            </p:txEl>
                                          </p:spTgt>
                                        </p:tgtEl>
                                        <p:attrNameLst>
                                          <p:attrName>ppt_h</p:attrName>
                                        </p:attrNameLst>
                                      </p:cBhvr>
                                      <p:tavLst>
                                        <p:tav tm="0">
                                          <p:val>
                                            <p:fltVal val="0"/>
                                          </p:val>
                                        </p:tav>
                                        <p:tav tm="100000">
                                          <p:val>
                                            <p:strVal val="#ppt_h"/>
                                          </p:val>
                                        </p:tav>
                                      </p:tavLst>
                                    </p:anim>
                                    <p:anim calcmode="lin" valueType="num">
                                      <p:cBhvr>
                                        <p:cTn id="33" dur="500" fill="hold"/>
                                        <p:tgtEl>
                                          <p:spTgt spid="27652">
                                            <p:txEl>
                                              <p:pRg st="2" end="2"/>
                                            </p:txEl>
                                          </p:spTgt>
                                        </p:tgtEl>
                                        <p:attrNameLst>
                                          <p:attrName>style.rotation</p:attrName>
                                        </p:attrNameLst>
                                      </p:cBhvr>
                                      <p:tavLst>
                                        <p:tav tm="0">
                                          <p:val>
                                            <p:fltVal val="90"/>
                                          </p:val>
                                        </p:tav>
                                        <p:tav tm="100000">
                                          <p:val>
                                            <p:fltVal val="0"/>
                                          </p:val>
                                        </p:tav>
                                      </p:tavLst>
                                    </p:anim>
                                    <p:animEffect transition="in" filter="fade">
                                      <p:cBhvr>
                                        <p:cTn id="34" dur="500"/>
                                        <p:tgtEl>
                                          <p:spTgt spid="27652">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iterate type="lt">
                                    <p:tmPct val="5000"/>
                                  </p:iterate>
                                  <p:childTnLst>
                                    <p:set>
                                      <p:cBhvr>
                                        <p:cTn id="38" dur="1" fill="hold">
                                          <p:stCondLst>
                                            <p:cond delay="0"/>
                                          </p:stCondLst>
                                        </p:cTn>
                                        <p:tgtEl>
                                          <p:spTgt spid="27652">
                                            <p:txEl>
                                              <p:pRg st="3" end="3"/>
                                            </p:txEl>
                                          </p:spTgt>
                                        </p:tgtEl>
                                        <p:attrNameLst>
                                          <p:attrName>style.visibility</p:attrName>
                                        </p:attrNameLst>
                                      </p:cBhvr>
                                      <p:to>
                                        <p:strVal val="visible"/>
                                      </p:to>
                                    </p:set>
                                    <p:anim calcmode="lin" valueType="num">
                                      <p:cBhvr>
                                        <p:cTn id="39" dur="500" fill="hold"/>
                                        <p:tgtEl>
                                          <p:spTgt spid="27652">
                                            <p:txEl>
                                              <p:pRg st="3" end="3"/>
                                            </p:txEl>
                                          </p:spTgt>
                                        </p:tgtEl>
                                        <p:attrNameLst>
                                          <p:attrName>ppt_w</p:attrName>
                                        </p:attrNameLst>
                                      </p:cBhvr>
                                      <p:tavLst>
                                        <p:tav tm="0">
                                          <p:val>
                                            <p:fltVal val="0"/>
                                          </p:val>
                                        </p:tav>
                                        <p:tav tm="100000">
                                          <p:val>
                                            <p:strVal val="#ppt_w"/>
                                          </p:val>
                                        </p:tav>
                                      </p:tavLst>
                                    </p:anim>
                                    <p:anim calcmode="lin" valueType="num">
                                      <p:cBhvr>
                                        <p:cTn id="40" dur="500" fill="hold"/>
                                        <p:tgtEl>
                                          <p:spTgt spid="27652">
                                            <p:txEl>
                                              <p:pRg st="3" end="3"/>
                                            </p:txEl>
                                          </p:spTgt>
                                        </p:tgtEl>
                                        <p:attrNameLst>
                                          <p:attrName>ppt_h</p:attrName>
                                        </p:attrNameLst>
                                      </p:cBhvr>
                                      <p:tavLst>
                                        <p:tav tm="0">
                                          <p:val>
                                            <p:fltVal val="0"/>
                                          </p:val>
                                        </p:tav>
                                        <p:tav tm="100000">
                                          <p:val>
                                            <p:strVal val="#ppt_h"/>
                                          </p:val>
                                        </p:tav>
                                      </p:tavLst>
                                    </p:anim>
                                    <p:anim calcmode="lin" valueType="num">
                                      <p:cBhvr>
                                        <p:cTn id="41" dur="500" fill="hold"/>
                                        <p:tgtEl>
                                          <p:spTgt spid="27652">
                                            <p:txEl>
                                              <p:pRg st="3" end="3"/>
                                            </p:txEl>
                                          </p:spTgt>
                                        </p:tgtEl>
                                        <p:attrNameLst>
                                          <p:attrName>style.rotation</p:attrName>
                                        </p:attrNameLst>
                                      </p:cBhvr>
                                      <p:tavLst>
                                        <p:tav tm="0">
                                          <p:val>
                                            <p:fltVal val="90"/>
                                          </p:val>
                                        </p:tav>
                                        <p:tav tm="100000">
                                          <p:val>
                                            <p:fltVal val="0"/>
                                          </p:val>
                                        </p:tav>
                                      </p:tavLst>
                                    </p:anim>
                                    <p:animEffect transition="in" filter="fade">
                                      <p:cBhvr>
                                        <p:cTn id="42" dur="500"/>
                                        <p:tgtEl>
                                          <p:spTgt spid="27652">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2" presetClass="entr" presetSubtype="0" fill="hold" nodeType="clickEffect">
                                  <p:stCondLst>
                                    <p:cond delay="0"/>
                                  </p:stCondLst>
                                  <p:childTnLst>
                                    <p:set>
                                      <p:cBhvr>
                                        <p:cTn id="46" dur="1" fill="hold">
                                          <p:stCondLst>
                                            <p:cond delay="0"/>
                                          </p:stCondLst>
                                        </p:cTn>
                                        <p:tgtEl>
                                          <p:spTgt spid="27651">
                                            <p:txEl>
                                              <p:pRg st="6" end="6"/>
                                            </p:txEl>
                                          </p:spTgt>
                                        </p:tgtEl>
                                        <p:attrNameLst>
                                          <p:attrName>style.visibility</p:attrName>
                                        </p:attrNameLst>
                                      </p:cBhvr>
                                      <p:to>
                                        <p:strVal val="visible"/>
                                      </p:to>
                                    </p:set>
                                    <p:animScale>
                                      <p:cBhvr>
                                        <p:cTn id="47" dur="2000" decel="50000" fill="hold">
                                          <p:stCondLst>
                                            <p:cond delay="0"/>
                                          </p:stCondLst>
                                        </p:cTn>
                                        <p:tgtEl>
                                          <p:spTgt spid="27651">
                                            <p:txEl>
                                              <p:pRg st="6" end="6"/>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8" dur="2000" decel="50000" fill="hold">
                                          <p:stCondLst>
                                            <p:cond delay="0"/>
                                          </p:stCondLst>
                                        </p:cTn>
                                        <p:tgtEl>
                                          <p:spTgt spid="27651">
                                            <p:txEl>
                                              <p:pRg st="6" end="6"/>
                                            </p:txEl>
                                          </p:spTgt>
                                        </p:tgtEl>
                                        <p:attrNameLst>
                                          <p:attrName>ppt_x,ppt_y</p:attrName>
                                        </p:attrNameLst>
                                      </p:cBhvr>
                                      <p:rCtr x="0" y="0"/>
                                    </p:animMotion>
                                    <p:animEffect transition="in" filter="fade">
                                      <p:cBhvr>
                                        <p:cTn id="49" dur="2000"/>
                                        <p:tgtEl>
                                          <p:spTgt spid="27651">
                                            <p:txEl>
                                              <p:pRg st="6" end="6"/>
                                            </p:txEl>
                                          </p:spTgt>
                                        </p:tgtEl>
                                      </p:cBhvr>
                                    </p:animEffect>
                                  </p:childTnLst>
                                </p:cTn>
                              </p:par>
                              <p:par>
                                <p:cTn id="50" presetID="52" presetClass="entr" presetSubtype="0" fill="hold" nodeType="withEffect">
                                  <p:stCondLst>
                                    <p:cond delay="0"/>
                                  </p:stCondLst>
                                  <p:childTnLst>
                                    <p:set>
                                      <p:cBhvr>
                                        <p:cTn id="51" dur="1" fill="hold">
                                          <p:stCondLst>
                                            <p:cond delay="0"/>
                                          </p:stCondLst>
                                        </p:cTn>
                                        <p:tgtEl>
                                          <p:spTgt spid="27651">
                                            <p:txEl>
                                              <p:pRg st="7" end="7"/>
                                            </p:txEl>
                                          </p:spTgt>
                                        </p:tgtEl>
                                        <p:attrNameLst>
                                          <p:attrName>style.visibility</p:attrName>
                                        </p:attrNameLst>
                                      </p:cBhvr>
                                      <p:to>
                                        <p:strVal val="visible"/>
                                      </p:to>
                                    </p:set>
                                    <p:animScale>
                                      <p:cBhvr>
                                        <p:cTn id="52" dur="2000" decel="50000" fill="hold">
                                          <p:stCondLst>
                                            <p:cond delay="0"/>
                                          </p:stCondLst>
                                        </p:cTn>
                                        <p:tgtEl>
                                          <p:spTgt spid="27651">
                                            <p:txEl>
                                              <p:pRg st="7" end="7"/>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3" dur="2000" decel="50000" fill="hold">
                                          <p:stCondLst>
                                            <p:cond delay="0"/>
                                          </p:stCondLst>
                                        </p:cTn>
                                        <p:tgtEl>
                                          <p:spTgt spid="27651">
                                            <p:txEl>
                                              <p:pRg st="7" end="7"/>
                                            </p:txEl>
                                          </p:spTgt>
                                        </p:tgtEl>
                                        <p:attrNameLst>
                                          <p:attrName>ppt_x,ppt_y</p:attrName>
                                        </p:attrNameLst>
                                      </p:cBhvr>
                                      <p:rCtr x="0" y="0"/>
                                    </p:animMotion>
                                    <p:animEffect transition="in" filter="fade">
                                      <p:cBhvr>
                                        <p:cTn id="54" dur="2000"/>
                                        <p:tgtEl>
                                          <p:spTgt spid="27651">
                                            <p:txEl>
                                              <p:pRg st="7" end="7"/>
                                            </p:txEl>
                                          </p:spTgt>
                                        </p:tgtEl>
                                      </p:cBhvr>
                                    </p:animEffect>
                                  </p:childTnLst>
                                </p:cTn>
                              </p:par>
                              <p:par>
                                <p:cTn id="55" presetID="52" presetClass="entr" presetSubtype="0" fill="hold" nodeType="withEffect">
                                  <p:stCondLst>
                                    <p:cond delay="0"/>
                                  </p:stCondLst>
                                  <p:childTnLst>
                                    <p:set>
                                      <p:cBhvr>
                                        <p:cTn id="56" dur="1" fill="hold">
                                          <p:stCondLst>
                                            <p:cond delay="0"/>
                                          </p:stCondLst>
                                        </p:cTn>
                                        <p:tgtEl>
                                          <p:spTgt spid="27651">
                                            <p:txEl>
                                              <p:pRg st="8" end="8"/>
                                            </p:txEl>
                                          </p:spTgt>
                                        </p:tgtEl>
                                        <p:attrNameLst>
                                          <p:attrName>style.visibility</p:attrName>
                                        </p:attrNameLst>
                                      </p:cBhvr>
                                      <p:to>
                                        <p:strVal val="visible"/>
                                      </p:to>
                                    </p:set>
                                    <p:animScale>
                                      <p:cBhvr>
                                        <p:cTn id="57" dur="2000" decel="50000" fill="hold">
                                          <p:stCondLst>
                                            <p:cond delay="0"/>
                                          </p:stCondLst>
                                        </p:cTn>
                                        <p:tgtEl>
                                          <p:spTgt spid="27651">
                                            <p:txEl>
                                              <p:pRg st="8" end="8"/>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8" dur="2000" decel="50000" fill="hold">
                                          <p:stCondLst>
                                            <p:cond delay="0"/>
                                          </p:stCondLst>
                                        </p:cTn>
                                        <p:tgtEl>
                                          <p:spTgt spid="27651">
                                            <p:txEl>
                                              <p:pRg st="8" end="8"/>
                                            </p:txEl>
                                          </p:spTgt>
                                        </p:tgtEl>
                                        <p:attrNameLst>
                                          <p:attrName>ppt_x,ppt_y</p:attrName>
                                        </p:attrNameLst>
                                      </p:cBhvr>
                                      <p:rCtr x="0" y="0"/>
                                    </p:animMotion>
                                    <p:animEffect transition="in" filter="fade">
                                      <p:cBhvr>
                                        <p:cTn id="59" dur="2000"/>
                                        <p:tgtEl>
                                          <p:spTgt spid="27651">
                                            <p:txEl>
                                              <p:pRg st="8" end="8"/>
                                            </p:txEl>
                                          </p:spTgt>
                                        </p:tgtEl>
                                      </p:cBhvr>
                                    </p:animEffect>
                                  </p:childTnLst>
                                </p:cTn>
                              </p:par>
                              <p:par>
                                <p:cTn id="60" presetID="52" presetClass="entr" presetSubtype="0" fill="hold" nodeType="withEffect">
                                  <p:stCondLst>
                                    <p:cond delay="0"/>
                                  </p:stCondLst>
                                  <p:childTnLst>
                                    <p:set>
                                      <p:cBhvr>
                                        <p:cTn id="61" dur="1" fill="hold">
                                          <p:stCondLst>
                                            <p:cond delay="0"/>
                                          </p:stCondLst>
                                        </p:cTn>
                                        <p:tgtEl>
                                          <p:spTgt spid="27651">
                                            <p:txEl>
                                              <p:pRg st="9" end="9"/>
                                            </p:txEl>
                                          </p:spTgt>
                                        </p:tgtEl>
                                        <p:attrNameLst>
                                          <p:attrName>style.visibility</p:attrName>
                                        </p:attrNameLst>
                                      </p:cBhvr>
                                      <p:to>
                                        <p:strVal val="visible"/>
                                      </p:to>
                                    </p:set>
                                    <p:animScale>
                                      <p:cBhvr>
                                        <p:cTn id="62" dur="2000" decel="50000" fill="hold">
                                          <p:stCondLst>
                                            <p:cond delay="0"/>
                                          </p:stCondLst>
                                        </p:cTn>
                                        <p:tgtEl>
                                          <p:spTgt spid="27651">
                                            <p:txEl>
                                              <p:pRg st="9" end="9"/>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3" dur="2000" decel="50000" fill="hold">
                                          <p:stCondLst>
                                            <p:cond delay="0"/>
                                          </p:stCondLst>
                                        </p:cTn>
                                        <p:tgtEl>
                                          <p:spTgt spid="27651">
                                            <p:txEl>
                                              <p:pRg st="9" end="9"/>
                                            </p:txEl>
                                          </p:spTgt>
                                        </p:tgtEl>
                                        <p:attrNameLst>
                                          <p:attrName>ppt_x,ppt_y</p:attrName>
                                        </p:attrNameLst>
                                      </p:cBhvr>
                                      <p:rCtr x="0" y="0"/>
                                    </p:animMotion>
                                    <p:animEffect transition="in" filter="fade">
                                      <p:cBhvr>
                                        <p:cTn id="64" dur="2000"/>
                                        <p:tgtEl>
                                          <p:spTgt spid="27651">
                                            <p:txEl>
                                              <p:pRg st="9" end="9"/>
                                            </p:txEl>
                                          </p:spTgt>
                                        </p:tgtEl>
                                      </p:cBhvr>
                                    </p:animEffect>
                                  </p:childTnLst>
                                </p:cTn>
                              </p:par>
                              <p:par>
                                <p:cTn id="65" presetID="52" presetClass="entr" presetSubtype="0" fill="hold" nodeType="withEffect">
                                  <p:stCondLst>
                                    <p:cond delay="0"/>
                                  </p:stCondLst>
                                  <p:childTnLst>
                                    <p:set>
                                      <p:cBhvr>
                                        <p:cTn id="66" dur="1" fill="hold">
                                          <p:stCondLst>
                                            <p:cond delay="0"/>
                                          </p:stCondLst>
                                        </p:cTn>
                                        <p:tgtEl>
                                          <p:spTgt spid="27651">
                                            <p:txEl>
                                              <p:pRg st="10" end="10"/>
                                            </p:txEl>
                                          </p:spTgt>
                                        </p:tgtEl>
                                        <p:attrNameLst>
                                          <p:attrName>style.visibility</p:attrName>
                                        </p:attrNameLst>
                                      </p:cBhvr>
                                      <p:to>
                                        <p:strVal val="visible"/>
                                      </p:to>
                                    </p:set>
                                    <p:animScale>
                                      <p:cBhvr>
                                        <p:cTn id="67" dur="2000" decel="50000" fill="hold">
                                          <p:stCondLst>
                                            <p:cond delay="0"/>
                                          </p:stCondLst>
                                        </p:cTn>
                                        <p:tgtEl>
                                          <p:spTgt spid="27651">
                                            <p:txEl>
                                              <p:pRg st="10" end="1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8" dur="2000" decel="50000" fill="hold">
                                          <p:stCondLst>
                                            <p:cond delay="0"/>
                                          </p:stCondLst>
                                        </p:cTn>
                                        <p:tgtEl>
                                          <p:spTgt spid="27651">
                                            <p:txEl>
                                              <p:pRg st="10" end="10"/>
                                            </p:txEl>
                                          </p:spTgt>
                                        </p:tgtEl>
                                        <p:attrNameLst>
                                          <p:attrName>ppt_x,ppt_y</p:attrName>
                                        </p:attrNameLst>
                                      </p:cBhvr>
                                      <p:rCtr x="0" y="0"/>
                                    </p:animMotion>
                                    <p:animEffect transition="in" filter="fade">
                                      <p:cBhvr>
                                        <p:cTn id="69" dur="2000"/>
                                        <p:tgtEl>
                                          <p:spTgt spid="27651">
                                            <p:txEl>
                                              <p:pRg st="10" end="10"/>
                                            </p:txEl>
                                          </p:spTgt>
                                        </p:tgtEl>
                                      </p:cBhvr>
                                    </p:animEffect>
                                  </p:childTnLst>
                                </p:cTn>
                              </p:par>
                              <p:par>
                                <p:cTn id="70" presetID="52" presetClass="entr" presetSubtype="0" fill="hold" nodeType="withEffect">
                                  <p:stCondLst>
                                    <p:cond delay="0"/>
                                  </p:stCondLst>
                                  <p:childTnLst>
                                    <p:set>
                                      <p:cBhvr>
                                        <p:cTn id="71" dur="1" fill="hold">
                                          <p:stCondLst>
                                            <p:cond delay="0"/>
                                          </p:stCondLst>
                                        </p:cTn>
                                        <p:tgtEl>
                                          <p:spTgt spid="27651">
                                            <p:txEl>
                                              <p:pRg st="11" end="11"/>
                                            </p:txEl>
                                          </p:spTgt>
                                        </p:tgtEl>
                                        <p:attrNameLst>
                                          <p:attrName>style.visibility</p:attrName>
                                        </p:attrNameLst>
                                      </p:cBhvr>
                                      <p:to>
                                        <p:strVal val="visible"/>
                                      </p:to>
                                    </p:set>
                                    <p:animScale>
                                      <p:cBhvr>
                                        <p:cTn id="72" dur="2000" decel="50000" fill="hold">
                                          <p:stCondLst>
                                            <p:cond delay="0"/>
                                          </p:stCondLst>
                                        </p:cTn>
                                        <p:tgtEl>
                                          <p:spTgt spid="27651">
                                            <p:txEl>
                                              <p:pRg st="11" end="1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3" dur="2000" decel="50000" fill="hold">
                                          <p:stCondLst>
                                            <p:cond delay="0"/>
                                          </p:stCondLst>
                                        </p:cTn>
                                        <p:tgtEl>
                                          <p:spTgt spid="27651">
                                            <p:txEl>
                                              <p:pRg st="11" end="11"/>
                                            </p:txEl>
                                          </p:spTgt>
                                        </p:tgtEl>
                                        <p:attrNameLst>
                                          <p:attrName>ppt_x,ppt_y</p:attrName>
                                        </p:attrNameLst>
                                      </p:cBhvr>
                                      <p:rCtr x="0" y="0"/>
                                    </p:animMotion>
                                    <p:animEffect transition="in" filter="fade">
                                      <p:cBhvr>
                                        <p:cTn id="74" dur="2000"/>
                                        <p:tgtEl>
                                          <p:spTgt spid="27651">
                                            <p:txEl>
                                              <p:pRg st="11" end="11"/>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52" presetClass="entr" presetSubtype="0" fill="hold" nodeType="clickEffect">
                                  <p:stCondLst>
                                    <p:cond delay="0"/>
                                  </p:stCondLst>
                                  <p:childTnLst>
                                    <p:set>
                                      <p:cBhvr>
                                        <p:cTn id="78" dur="1" fill="hold">
                                          <p:stCondLst>
                                            <p:cond delay="0"/>
                                          </p:stCondLst>
                                        </p:cTn>
                                        <p:tgtEl>
                                          <p:spTgt spid="27652">
                                            <p:txEl>
                                              <p:pRg st="6" end="6"/>
                                            </p:txEl>
                                          </p:spTgt>
                                        </p:tgtEl>
                                        <p:attrNameLst>
                                          <p:attrName>style.visibility</p:attrName>
                                        </p:attrNameLst>
                                      </p:cBhvr>
                                      <p:to>
                                        <p:strVal val="visible"/>
                                      </p:to>
                                    </p:set>
                                    <p:animScale>
                                      <p:cBhvr>
                                        <p:cTn id="79" dur="2000" decel="50000" fill="hold">
                                          <p:stCondLst>
                                            <p:cond delay="0"/>
                                          </p:stCondLst>
                                        </p:cTn>
                                        <p:tgtEl>
                                          <p:spTgt spid="27652">
                                            <p:txEl>
                                              <p:pRg st="6" end="6"/>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0" dur="2000" decel="50000" fill="hold">
                                          <p:stCondLst>
                                            <p:cond delay="0"/>
                                          </p:stCondLst>
                                        </p:cTn>
                                        <p:tgtEl>
                                          <p:spTgt spid="27652">
                                            <p:txEl>
                                              <p:pRg st="6" end="6"/>
                                            </p:txEl>
                                          </p:spTgt>
                                        </p:tgtEl>
                                        <p:attrNameLst>
                                          <p:attrName>ppt_x,ppt_y</p:attrName>
                                        </p:attrNameLst>
                                      </p:cBhvr>
                                      <p:rCtr x="0" y="0"/>
                                    </p:animMotion>
                                    <p:animEffect transition="in" filter="fade">
                                      <p:cBhvr>
                                        <p:cTn id="81" dur="2000"/>
                                        <p:tgtEl>
                                          <p:spTgt spid="27652">
                                            <p:txEl>
                                              <p:pRg st="6" end="6"/>
                                            </p:txEl>
                                          </p:spTgt>
                                        </p:tgtEl>
                                      </p:cBhvr>
                                    </p:animEffect>
                                  </p:childTnLst>
                                </p:cTn>
                              </p:par>
                              <p:par>
                                <p:cTn id="82" presetID="52" presetClass="entr" presetSubtype="0" fill="hold" nodeType="withEffect">
                                  <p:stCondLst>
                                    <p:cond delay="0"/>
                                  </p:stCondLst>
                                  <p:childTnLst>
                                    <p:set>
                                      <p:cBhvr>
                                        <p:cTn id="83" dur="1" fill="hold">
                                          <p:stCondLst>
                                            <p:cond delay="0"/>
                                          </p:stCondLst>
                                        </p:cTn>
                                        <p:tgtEl>
                                          <p:spTgt spid="27652">
                                            <p:txEl>
                                              <p:pRg st="7" end="7"/>
                                            </p:txEl>
                                          </p:spTgt>
                                        </p:tgtEl>
                                        <p:attrNameLst>
                                          <p:attrName>style.visibility</p:attrName>
                                        </p:attrNameLst>
                                      </p:cBhvr>
                                      <p:to>
                                        <p:strVal val="visible"/>
                                      </p:to>
                                    </p:set>
                                    <p:animScale>
                                      <p:cBhvr>
                                        <p:cTn id="84" dur="2000" decel="50000" fill="hold">
                                          <p:stCondLst>
                                            <p:cond delay="0"/>
                                          </p:stCondLst>
                                        </p:cTn>
                                        <p:tgtEl>
                                          <p:spTgt spid="27652">
                                            <p:txEl>
                                              <p:pRg st="7" end="7"/>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5" dur="2000" decel="50000" fill="hold">
                                          <p:stCondLst>
                                            <p:cond delay="0"/>
                                          </p:stCondLst>
                                        </p:cTn>
                                        <p:tgtEl>
                                          <p:spTgt spid="27652">
                                            <p:txEl>
                                              <p:pRg st="7" end="7"/>
                                            </p:txEl>
                                          </p:spTgt>
                                        </p:tgtEl>
                                        <p:attrNameLst>
                                          <p:attrName>ppt_x,ppt_y</p:attrName>
                                        </p:attrNameLst>
                                      </p:cBhvr>
                                      <p:rCtr x="0" y="0"/>
                                    </p:animMotion>
                                    <p:animEffect transition="in" filter="fade">
                                      <p:cBhvr>
                                        <p:cTn id="86" dur="2000"/>
                                        <p:tgtEl>
                                          <p:spTgt spid="27652">
                                            <p:txEl>
                                              <p:pRg st="7" end="7"/>
                                            </p:txEl>
                                          </p:spTgt>
                                        </p:tgtEl>
                                      </p:cBhvr>
                                    </p:animEffect>
                                  </p:childTnLst>
                                </p:cTn>
                              </p:par>
                              <p:par>
                                <p:cTn id="87" presetID="52" presetClass="entr" presetSubtype="0" fill="hold" nodeType="withEffect">
                                  <p:stCondLst>
                                    <p:cond delay="0"/>
                                  </p:stCondLst>
                                  <p:childTnLst>
                                    <p:set>
                                      <p:cBhvr>
                                        <p:cTn id="88" dur="1" fill="hold">
                                          <p:stCondLst>
                                            <p:cond delay="0"/>
                                          </p:stCondLst>
                                        </p:cTn>
                                        <p:tgtEl>
                                          <p:spTgt spid="27652">
                                            <p:txEl>
                                              <p:pRg st="8" end="8"/>
                                            </p:txEl>
                                          </p:spTgt>
                                        </p:tgtEl>
                                        <p:attrNameLst>
                                          <p:attrName>style.visibility</p:attrName>
                                        </p:attrNameLst>
                                      </p:cBhvr>
                                      <p:to>
                                        <p:strVal val="visible"/>
                                      </p:to>
                                    </p:set>
                                    <p:animScale>
                                      <p:cBhvr>
                                        <p:cTn id="89" dur="2000" decel="50000" fill="hold">
                                          <p:stCondLst>
                                            <p:cond delay="0"/>
                                          </p:stCondLst>
                                        </p:cTn>
                                        <p:tgtEl>
                                          <p:spTgt spid="27652">
                                            <p:txEl>
                                              <p:pRg st="8" end="8"/>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90" dur="2000" decel="50000" fill="hold">
                                          <p:stCondLst>
                                            <p:cond delay="0"/>
                                          </p:stCondLst>
                                        </p:cTn>
                                        <p:tgtEl>
                                          <p:spTgt spid="27652">
                                            <p:txEl>
                                              <p:pRg st="8" end="8"/>
                                            </p:txEl>
                                          </p:spTgt>
                                        </p:tgtEl>
                                        <p:attrNameLst>
                                          <p:attrName>ppt_x,ppt_y</p:attrName>
                                        </p:attrNameLst>
                                      </p:cBhvr>
                                      <p:rCtr x="0" y="0"/>
                                    </p:animMotion>
                                    <p:animEffect transition="in" filter="fade">
                                      <p:cBhvr>
                                        <p:cTn id="91" dur="2000"/>
                                        <p:tgtEl>
                                          <p:spTgt spid="27652">
                                            <p:txEl>
                                              <p:pRg st="8" end="8"/>
                                            </p:txEl>
                                          </p:spTgt>
                                        </p:tgtEl>
                                      </p:cBhvr>
                                    </p:animEffect>
                                  </p:childTnLst>
                                </p:cTn>
                              </p:par>
                              <p:par>
                                <p:cTn id="92" presetID="52" presetClass="entr" presetSubtype="0" fill="hold" nodeType="withEffect">
                                  <p:stCondLst>
                                    <p:cond delay="0"/>
                                  </p:stCondLst>
                                  <p:childTnLst>
                                    <p:set>
                                      <p:cBhvr>
                                        <p:cTn id="93" dur="1" fill="hold">
                                          <p:stCondLst>
                                            <p:cond delay="0"/>
                                          </p:stCondLst>
                                        </p:cTn>
                                        <p:tgtEl>
                                          <p:spTgt spid="27652">
                                            <p:txEl>
                                              <p:pRg st="9" end="9"/>
                                            </p:txEl>
                                          </p:spTgt>
                                        </p:tgtEl>
                                        <p:attrNameLst>
                                          <p:attrName>style.visibility</p:attrName>
                                        </p:attrNameLst>
                                      </p:cBhvr>
                                      <p:to>
                                        <p:strVal val="visible"/>
                                      </p:to>
                                    </p:set>
                                    <p:animScale>
                                      <p:cBhvr>
                                        <p:cTn id="94" dur="2000" decel="50000" fill="hold">
                                          <p:stCondLst>
                                            <p:cond delay="0"/>
                                          </p:stCondLst>
                                        </p:cTn>
                                        <p:tgtEl>
                                          <p:spTgt spid="27652">
                                            <p:txEl>
                                              <p:pRg st="9" end="9"/>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95" dur="2000" decel="50000" fill="hold">
                                          <p:stCondLst>
                                            <p:cond delay="0"/>
                                          </p:stCondLst>
                                        </p:cTn>
                                        <p:tgtEl>
                                          <p:spTgt spid="27652">
                                            <p:txEl>
                                              <p:pRg st="9" end="9"/>
                                            </p:txEl>
                                          </p:spTgt>
                                        </p:tgtEl>
                                        <p:attrNameLst>
                                          <p:attrName>ppt_x,ppt_y</p:attrName>
                                        </p:attrNameLst>
                                      </p:cBhvr>
                                      <p:rCtr x="0" y="0"/>
                                    </p:animMotion>
                                    <p:animEffect transition="in" filter="fade">
                                      <p:cBhvr>
                                        <p:cTn id="96" dur="2000"/>
                                        <p:tgtEl>
                                          <p:spTgt spid="27652">
                                            <p:txEl>
                                              <p:pRg st="9" end="9"/>
                                            </p:txEl>
                                          </p:spTgt>
                                        </p:tgtEl>
                                      </p:cBhvr>
                                    </p:animEffect>
                                  </p:childTnLst>
                                </p:cTn>
                              </p:par>
                              <p:par>
                                <p:cTn id="97" presetID="52" presetClass="entr" presetSubtype="0" fill="hold" nodeType="withEffect">
                                  <p:stCondLst>
                                    <p:cond delay="0"/>
                                  </p:stCondLst>
                                  <p:childTnLst>
                                    <p:set>
                                      <p:cBhvr>
                                        <p:cTn id="98" dur="1" fill="hold">
                                          <p:stCondLst>
                                            <p:cond delay="0"/>
                                          </p:stCondLst>
                                        </p:cTn>
                                        <p:tgtEl>
                                          <p:spTgt spid="27652">
                                            <p:txEl>
                                              <p:pRg st="10" end="10"/>
                                            </p:txEl>
                                          </p:spTgt>
                                        </p:tgtEl>
                                        <p:attrNameLst>
                                          <p:attrName>style.visibility</p:attrName>
                                        </p:attrNameLst>
                                      </p:cBhvr>
                                      <p:to>
                                        <p:strVal val="visible"/>
                                      </p:to>
                                    </p:set>
                                    <p:animScale>
                                      <p:cBhvr>
                                        <p:cTn id="99" dur="2000" decel="50000" fill="hold">
                                          <p:stCondLst>
                                            <p:cond delay="0"/>
                                          </p:stCondLst>
                                        </p:cTn>
                                        <p:tgtEl>
                                          <p:spTgt spid="27652">
                                            <p:txEl>
                                              <p:pRg st="10" end="1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00" dur="2000" decel="50000" fill="hold">
                                          <p:stCondLst>
                                            <p:cond delay="0"/>
                                          </p:stCondLst>
                                        </p:cTn>
                                        <p:tgtEl>
                                          <p:spTgt spid="27652">
                                            <p:txEl>
                                              <p:pRg st="10" end="10"/>
                                            </p:txEl>
                                          </p:spTgt>
                                        </p:tgtEl>
                                        <p:attrNameLst>
                                          <p:attrName>ppt_x,ppt_y</p:attrName>
                                        </p:attrNameLst>
                                      </p:cBhvr>
                                      <p:rCtr x="0" y="0"/>
                                    </p:animMotion>
                                    <p:animEffect transition="in" filter="fade">
                                      <p:cBhvr>
                                        <p:cTn id="101" dur="2000"/>
                                        <p:tgtEl>
                                          <p:spTgt spid="27652">
                                            <p:txEl>
                                              <p:pRg st="10" end="10"/>
                                            </p:txEl>
                                          </p:spTgt>
                                        </p:tgtEl>
                                      </p:cBhvr>
                                    </p:animEffect>
                                  </p:childTnLst>
                                </p:cTn>
                              </p:par>
                              <p:par>
                                <p:cTn id="102" presetID="52" presetClass="entr" presetSubtype="0" fill="hold" nodeType="withEffect">
                                  <p:stCondLst>
                                    <p:cond delay="0"/>
                                  </p:stCondLst>
                                  <p:childTnLst>
                                    <p:set>
                                      <p:cBhvr>
                                        <p:cTn id="103" dur="1" fill="hold">
                                          <p:stCondLst>
                                            <p:cond delay="0"/>
                                          </p:stCondLst>
                                        </p:cTn>
                                        <p:tgtEl>
                                          <p:spTgt spid="27652">
                                            <p:txEl>
                                              <p:pRg st="11" end="11"/>
                                            </p:txEl>
                                          </p:spTgt>
                                        </p:tgtEl>
                                        <p:attrNameLst>
                                          <p:attrName>style.visibility</p:attrName>
                                        </p:attrNameLst>
                                      </p:cBhvr>
                                      <p:to>
                                        <p:strVal val="visible"/>
                                      </p:to>
                                    </p:set>
                                    <p:animScale>
                                      <p:cBhvr>
                                        <p:cTn id="104" dur="2000" decel="50000" fill="hold">
                                          <p:stCondLst>
                                            <p:cond delay="0"/>
                                          </p:stCondLst>
                                        </p:cTn>
                                        <p:tgtEl>
                                          <p:spTgt spid="27652">
                                            <p:txEl>
                                              <p:pRg st="11" end="1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05" dur="2000" decel="50000" fill="hold">
                                          <p:stCondLst>
                                            <p:cond delay="0"/>
                                          </p:stCondLst>
                                        </p:cTn>
                                        <p:tgtEl>
                                          <p:spTgt spid="27652">
                                            <p:txEl>
                                              <p:pRg st="11" end="11"/>
                                            </p:txEl>
                                          </p:spTgt>
                                        </p:tgtEl>
                                        <p:attrNameLst>
                                          <p:attrName>ppt_x,ppt_y</p:attrName>
                                        </p:attrNameLst>
                                      </p:cBhvr>
                                      <p:rCtr x="0" y="0"/>
                                    </p:animMotion>
                                    <p:animEffect transition="in" filter="fade">
                                      <p:cBhvr>
                                        <p:cTn id="106" dur="2000"/>
                                        <p:tgtEl>
                                          <p:spTgt spid="27652">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idx="4294967295"/>
          </p:nvPr>
        </p:nvSpPr>
        <p:spPr/>
        <p:txBody>
          <a:bodyPr/>
          <a:lstStyle/>
          <a:p>
            <a:r>
              <a:rPr lang="en-US" altLang="en-US" sz="2800" dirty="0">
                <a:latin typeface="Book Antiqua" pitchFamily="18" charset="0"/>
                <a:ea typeface="Book Antiqua" pitchFamily="18" charset="0"/>
                <a:cs typeface="Book Antiqua" pitchFamily="18" charset="0"/>
              </a:rPr>
              <a:t>Lobar and segmental bronchi</a:t>
            </a:r>
          </a:p>
        </p:txBody>
      </p:sp>
      <p:sp>
        <p:nvSpPr>
          <p:cNvPr id="28675" name="Content Placeholder 2"/>
          <p:cNvSpPr>
            <a:spLocks noGrp="1"/>
          </p:cNvSpPr>
          <p:nvPr>
            <p:ph sz="half" idx="4294967295"/>
          </p:nvPr>
        </p:nvSpPr>
        <p:spPr>
          <a:xfrm>
            <a:off x="214313" y="1571625"/>
            <a:ext cx="4257675" cy="5286375"/>
          </a:xfrm>
        </p:spPr>
        <p:txBody>
          <a:bodyPr/>
          <a:lstStyle/>
          <a:p>
            <a:r>
              <a:rPr lang="sr-Latn-CS" altLang="en-US" sz="1600">
                <a:latin typeface="Book Antiqua" pitchFamily="18" charset="0"/>
              </a:rPr>
              <a:t>-</a:t>
            </a:r>
            <a:r>
              <a:rPr lang="sr-Latn-CS" altLang="en-US" sz="1600" b="1">
                <a:latin typeface="Book Antiqua" pitchFamily="18" charset="0"/>
              </a:rPr>
              <a:t>Bronchus lobaris superior dexter:</a:t>
            </a:r>
          </a:p>
          <a:p>
            <a:pPr>
              <a:buFontTx/>
              <a:buNone/>
            </a:pPr>
            <a:r>
              <a:rPr lang="sr-Latn-CS" altLang="en-US" sz="1600">
                <a:latin typeface="Book Antiqua" pitchFamily="18" charset="0"/>
              </a:rPr>
              <a:t>	 bronchus segmentalis apicalis,</a:t>
            </a:r>
          </a:p>
          <a:p>
            <a:pPr>
              <a:buFontTx/>
              <a:buNone/>
            </a:pPr>
            <a:r>
              <a:rPr lang="sr-Latn-CS" altLang="en-US" sz="1600">
                <a:latin typeface="Book Antiqua" pitchFamily="18" charset="0"/>
              </a:rPr>
              <a:t>	 bronchus segmentalis posterior,</a:t>
            </a:r>
          </a:p>
          <a:p>
            <a:pPr>
              <a:buFontTx/>
              <a:buNone/>
            </a:pPr>
            <a:r>
              <a:rPr lang="sr-Latn-CS" altLang="en-US" sz="1600">
                <a:latin typeface="Book Antiqua" pitchFamily="18" charset="0"/>
              </a:rPr>
              <a:t>	 bronchus segmentalis anterior</a:t>
            </a:r>
          </a:p>
          <a:p>
            <a:pPr>
              <a:buFontTx/>
              <a:buNone/>
            </a:pPr>
            <a:endParaRPr lang="sr-Latn-CS" altLang="en-US" sz="1600">
              <a:latin typeface="Book Antiqua" pitchFamily="18" charset="0"/>
            </a:endParaRPr>
          </a:p>
          <a:p>
            <a:r>
              <a:rPr lang="sr-Latn-CS" altLang="en-US" sz="1600">
                <a:latin typeface="Book Antiqua" pitchFamily="18" charset="0"/>
              </a:rPr>
              <a:t> -</a:t>
            </a:r>
            <a:r>
              <a:rPr lang="sr-Latn-CS" altLang="en-US" sz="1600" b="1">
                <a:latin typeface="Book Antiqua" pitchFamily="18" charset="0"/>
              </a:rPr>
              <a:t>Bronchus lobaris medius:</a:t>
            </a:r>
          </a:p>
          <a:p>
            <a:pPr>
              <a:buFontTx/>
              <a:buNone/>
            </a:pPr>
            <a:r>
              <a:rPr lang="sr-Latn-CS" altLang="en-US" sz="1600">
                <a:latin typeface="Book Antiqua" pitchFamily="18" charset="0"/>
              </a:rPr>
              <a:t>	 bronchus segmentalis lateralis,</a:t>
            </a:r>
          </a:p>
          <a:p>
            <a:pPr>
              <a:buFontTx/>
              <a:buNone/>
            </a:pPr>
            <a:r>
              <a:rPr lang="sr-Latn-CS" altLang="en-US" sz="1600">
                <a:latin typeface="Book Antiqua" pitchFamily="18" charset="0"/>
              </a:rPr>
              <a:t>	 bronchus segmentalis medialis</a:t>
            </a:r>
          </a:p>
          <a:p>
            <a:pPr>
              <a:buFontTx/>
              <a:buNone/>
            </a:pPr>
            <a:endParaRPr lang="sr-Latn-CS" altLang="en-US" sz="1600">
              <a:latin typeface="Book Antiqua" pitchFamily="18" charset="0"/>
            </a:endParaRPr>
          </a:p>
          <a:p>
            <a:r>
              <a:rPr lang="sr-Latn-CS" altLang="en-US" sz="1600">
                <a:latin typeface="Book Antiqua" pitchFamily="18" charset="0"/>
              </a:rPr>
              <a:t> -</a:t>
            </a:r>
            <a:r>
              <a:rPr lang="sr-Latn-CS" altLang="en-US" sz="1600" b="1">
                <a:latin typeface="Book Antiqua" pitchFamily="18" charset="0"/>
              </a:rPr>
              <a:t>Bronchus lobaris inferior dexter:</a:t>
            </a:r>
          </a:p>
          <a:p>
            <a:pPr>
              <a:buFontTx/>
              <a:buNone/>
            </a:pPr>
            <a:r>
              <a:rPr lang="sr-Latn-CS" altLang="en-US" sz="1600">
                <a:latin typeface="Book Antiqua" pitchFamily="18" charset="0"/>
              </a:rPr>
              <a:t>	 bronchus segmentalis superior,</a:t>
            </a:r>
          </a:p>
          <a:p>
            <a:pPr>
              <a:buFontTx/>
              <a:buNone/>
            </a:pPr>
            <a:r>
              <a:rPr lang="sr-Latn-CS" altLang="en-US" sz="1600">
                <a:latin typeface="Book Antiqua" pitchFamily="18" charset="0"/>
              </a:rPr>
              <a:t>	 bronchus segmentalis basalis medialis,</a:t>
            </a:r>
          </a:p>
          <a:p>
            <a:pPr>
              <a:buFontTx/>
              <a:buNone/>
            </a:pPr>
            <a:r>
              <a:rPr lang="sr-Latn-CS" altLang="en-US" sz="1600">
                <a:latin typeface="Book Antiqua" pitchFamily="18" charset="0"/>
              </a:rPr>
              <a:t>	 bronchus segmentalis basalis  anterior,</a:t>
            </a:r>
          </a:p>
          <a:p>
            <a:pPr>
              <a:buFontTx/>
              <a:buNone/>
            </a:pPr>
            <a:r>
              <a:rPr lang="sr-Latn-CS" altLang="en-US" sz="1600">
                <a:latin typeface="Book Antiqua" pitchFamily="18" charset="0"/>
              </a:rPr>
              <a:t>	 bronchus segmentalis basalis lateralis,</a:t>
            </a:r>
          </a:p>
          <a:p>
            <a:pPr>
              <a:buFontTx/>
              <a:buNone/>
            </a:pPr>
            <a:r>
              <a:rPr lang="sr-Latn-CS" altLang="en-US" sz="1600">
                <a:latin typeface="Book Antiqua" pitchFamily="18" charset="0"/>
              </a:rPr>
              <a:t>	 bronchus segmentalis basalis posterior</a:t>
            </a:r>
          </a:p>
        </p:txBody>
      </p:sp>
      <p:sp>
        <p:nvSpPr>
          <p:cNvPr id="28676" name="Content Placeholder 3"/>
          <p:cNvSpPr>
            <a:spLocks noGrp="1"/>
          </p:cNvSpPr>
          <p:nvPr>
            <p:ph sz="half" idx="4294967295"/>
          </p:nvPr>
        </p:nvSpPr>
        <p:spPr>
          <a:xfrm>
            <a:off x="4500563" y="1600200"/>
            <a:ext cx="4357687" cy="4525963"/>
          </a:xfrm>
        </p:spPr>
        <p:txBody>
          <a:bodyPr/>
          <a:lstStyle/>
          <a:p>
            <a:r>
              <a:rPr lang="sr-Latn-CS" altLang="en-US" sz="1600"/>
              <a:t>-</a:t>
            </a:r>
            <a:r>
              <a:rPr lang="sr-Latn-CS" altLang="en-US" sz="1600">
                <a:latin typeface="Book Antiqua" pitchFamily="18" charset="0"/>
              </a:rPr>
              <a:t> </a:t>
            </a:r>
            <a:r>
              <a:rPr lang="sr-Latn-CS" altLang="en-US" sz="1600" b="1">
                <a:latin typeface="Book Antiqua" pitchFamily="18" charset="0"/>
              </a:rPr>
              <a:t>Bronchus lobaris superior sinister:</a:t>
            </a:r>
          </a:p>
          <a:p>
            <a:pPr>
              <a:buFontTx/>
              <a:buNone/>
            </a:pPr>
            <a:r>
              <a:rPr lang="sr-Latn-CS" altLang="en-US" sz="1600">
                <a:latin typeface="Book Antiqua" pitchFamily="18" charset="0"/>
              </a:rPr>
              <a:t>	 bronchus segmentalis apicoposterior  (brzo se deli na dve grane),</a:t>
            </a:r>
          </a:p>
          <a:p>
            <a:pPr>
              <a:buFontTx/>
              <a:buNone/>
            </a:pPr>
            <a:r>
              <a:rPr lang="sr-Latn-CS" altLang="en-US" sz="1600">
                <a:latin typeface="Book Antiqua" pitchFamily="18" charset="0"/>
              </a:rPr>
              <a:t>	 bronchus segmentalis anterior,</a:t>
            </a:r>
          </a:p>
          <a:p>
            <a:pPr>
              <a:buFontTx/>
              <a:buNone/>
            </a:pPr>
            <a:r>
              <a:rPr lang="sr-Latn-CS" altLang="en-US" sz="1600">
                <a:latin typeface="Book Antiqua" pitchFamily="18" charset="0"/>
              </a:rPr>
              <a:t>	 bronchus lingularis superior,</a:t>
            </a:r>
          </a:p>
          <a:p>
            <a:pPr>
              <a:buFontTx/>
              <a:buNone/>
            </a:pPr>
            <a:r>
              <a:rPr lang="sr-Latn-CS" altLang="en-US" sz="1600">
                <a:latin typeface="Book Antiqua" pitchFamily="18" charset="0"/>
              </a:rPr>
              <a:t>	 bronchus lingularis inferior</a:t>
            </a:r>
          </a:p>
          <a:p>
            <a:pPr>
              <a:buFontTx/>
              <a:buNone/>
            </a:pPr>
            <a:endParaRPr lang="sr-Latn-CS" altLang="en-US" sz="1600">
              <a:latin typeface="Book Antiqua" pitchFamily="18" charset="0"/>
            </a:endParaRPr>
          </a:p>
          <a:p>
            <a:r>
              <a:rPr lang="sr-Latn-CS" altLang="en-US" sz="1600">
                <a:latin typeface="Book Antiqua" pitchFamily="18" charset="0"/>
              </a:rPr>
              <a:t>- </a:t>
            </a:r>
            <a:r>
              <a:rPr lang="sr-Latn-CS" altLang="en-US" sz="1600" b="1">
                <a:latin typeface="Book Antiqua" pitchFamily="18" charset="0"/>
              </a:rPr>
              <a:t>Bronchus lobaris inferior sinister:</a:t>
            </a:r>
          </a:p>
          <a:p>
            <a:pPr>
              <a:buFontTx/>
              <a:buNone/>
            </a:pPr>
            <a:r>
              <a:rPr lang="sr-Latn-CS" altLang="en-US" sz="1600">
                <a:latin typeface="Book Antiqua" pitchFamily="18" charset="0"/>
              </a:rPr>
              <a:t>	 bronchus segmentalis superior,</a:t>
            </a:r>
          </a:p>
          <a:p>
            <a:pPr>
              <a:buFontTx/>
              <a:buNone/>
            </a:pPr>
            <a:r>
              <a:rPr lang="sr-Latn-CS" altLang="en-US" sz="1600">
                <a:latin typeface="Book Antiqua" pitchFamily="18" charset="0"/>
              </a:rPr>
              <a:t>	 bronchus segmentalis basalis medialis,</a:t>
            </a:r>
          </a:p>
          <a:p>
            <a:pPr>
              <a:buFontTx/>
              <a:buNone/>
            </a:pPr>
            <a:r>
              <a:rPr lang="sr-Latn-CS" altLang="en-US" sz="1600">
                <a:latin typeface="Book Antiqua" pitchFamily="18" charset="0"/>
              </a:rPr>
              <a:t>	 bronchus segmentalis basalis anterior,</a:t>
            </a:r>
          </a:p>
          <a:p>
            <a:pPr>
              <a:buFontTx/>
              <a:buNone/>
            </a:pPr>
            <a:r>
              <a:rPr lang="sr-Latn-CS" altLang="en-US" sz="1600">
                <a:latin typeface="Book Antiqua" pitchFamily="18" charset="0"/>
              </a:rPr>
              <a:t>	 bronchus segmentalis basalis lateralis,</a:t>
            </a:r>
          </a:p>
          <a:p>
            <a:pPr>
              <a:buFontTx/>
              <a:buNone/>
            </a:pPr>
            <a:r>
              <a:rPr lang="sr-Latn-CS" altLang="en-US" sz="1600">
                <a:latin typeface="Book Antiqua" pitchFamily="18" charset="0"/>
              </a:rPr>
              <a:t>	 bronchus segmentalis basalis posterior</a:t>
            </a:r>
          </a:p>
          <a:p>
            <a:endParaRPr lang="sr-Latn-CS" altLang="en-US" sz="1600">
              <a:latin typeface="Book Antiqua" pitchFamily="18" charset="0"/>
            </a:endParaRPr>
          </a:p>
        </p:txBody>
      </p:sp>
    </p:spTree>
  </p:cSld>
  <p:clrMapOvr>
    <a:masterClrMapping/>
  </p:clrMapOvr>
  <p:transition spd="slow">
    <p:split/>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idx="4294967295"/>
          </p:nvPr>
        </p:nvSpPr>
        <p:spPr>
          <a:xfrm>
            <a:off x="612775" y="-23813"/>
            <a:ext cx="8085138" cy="715963"/>
          </a:xfrm>
        </p:spPr>
        <p:txBody>
          <a:bodyPr/>
          <a:lstStyle/>
          <a:p>
            <a:r>
              <a:rPr lang="en-US" altLang="en-US" sz="2800" b="1" dirty="0">
                <a:solidFill>
                  <a:srgbClr val="99CCFF"/>
                </a:solidFill>
                <a:latin typeface="Book Antiqua" pitchFamily="18" charset="0"/>
                <a:ea typeface="Book Antiqua" pitchFamily="18" charset="0"/>
                <a:cs typeface="Book Antiqua" pitchFamily="18" charset="0"/>
              </a:rPr>
              <a:t>LUNGS </a:t>
            </a:r>
            <a:r>
              <a:rPr lang="en-GB" altLang="en-US" sz="2800" b="1" dirty="0">
                <a:solidFill>
                  <a:srgbClr val="99CCFF"/>
                </a:solidFill>
                <a:latin typeface="Book Antiqua" pitchFamily="18" charset="0"/>
                <a:ea typeface="Book Antiqua" pitchFamily="18" charset="0"/>
                <a:cs typeface="Book Antiqua" pitchFamily="18" charset="0"/>
              </a:rPr>
              <a:t>(PULMONES)</a:t>
            </a:r>
            <a:endParaRPr lang="en-GB" altLang="en-US" dirty="0"/>
          </a:p>
        </p:txBody>
      </p:sp>
      <p:sp>
        <p:nvSpPr>
          <p:cNvPr id="29699" name="Rectangle 3"/>
          <p:cNvSpPr>
            <a:spLocks noGrp="1" noChangeArrowheads="1"/>
          </p:cNvSpPr>
          <p:nvPr>
            <p:ph type="body" idx="4294967295"/>
          </p:nvPr>
        </p:nvSpPr>
        <p:spPr>
          <a:xfrm>
            <a:off x="1588" y="1123950"/>
            <a:ext cx="9109075" cy="5040313"/>
          </a:xfrm>
        </p:spPr>
        <p:txBody>
          <a:bodyPr/>
          <a:lstStyle/>
          <a:p>
            <a:pPr marL="0" indent="0">
              <a:buNone/>
            </a:pPr>
            <a:r>
              <a:rPr lang="en-GB" altLang="en-US" sz="1800" dirty="0">
                <a:latin typeface="Book Antiqua" pitchFamily="18" charset="0"/>
                <a:ea typeface="Book Antiqua" pitchFamily="18" charset="0"/>
                <a:cs typeface="Book Antiqua" pitchFamily="18" charset="0"/>
              </a:rPr>
              <a:t>*</a:t>
            </a:r>
            <a:r>
              <a:rPr lang="en-US" altLang="en-US" sz="1800" dirty="0">
                <a:latin typeface="Book Antiqua" pitchFamily="18" charset="0"/>
                <a:ea typeface="Book Antiqua" pitchFamily="18" charset="0"/>
                <a:cs typeface="Book Antiqua" pitchFamily="18" charset="0"/>
              </a:rPr>
              <a:t> </a:t>
            </a:r>
            <a:r>
              <a:rPr lang="en-GB" altLang="en-US" sz="1800" dirty="0">
                <a:latin typeface="Book Antiqua" panose="02040602050305030304" pitchFamily="18" charset="0"/>
                <a:ea typeface="Book Antiqua" pitchFamily="18" charset="0"/>
                <a:cs typeface="Book Antiqua" pitchFamily="18" charset="0"/>
              </a:rPr>
              <a:t>Each segment of the lung is made of numerous  smaller sections named </a:t>
            </a:r>
            <a:r>
              <a:rPr lang="en-GB" altLang="en-US" sz="1800" dirty="0" err="1">
                <a:latin typeface="Book Antiqua" panose="02040602050305030304" pitchFamily="18" charset="0"/>
                <a:ea typeface="Book Antiqua" pitchFamily="18" charset="0"/>
                <a:cs typeface="Book Antiqua" pitchFamily="18" charset="0"/>
              </a:rPr>
              <a:t>lobuli</a:t>
            </a:r>
            <a:r>
              <a:rPr lang="en-GB" altLang="en-US" sz="1800" dirty="0">
                <a:latin typeface="Book Antiqua" panose="02040602050305030304" pitchFamily="18" charset="0"/>
                <a:ea typeface="Book Antiqua" pitchFamily="18" charset="0"/>
                <a:cs typeface="Book Antiqua" pitchFamily="18" charset="0"/>
              </a:rPr>
              <a:t> (lobules </a:t>
            </a:r>
            <a:r>
              <a:rPr lang="en-GB" altLang="en-US" sz="1800" dirty="0" err="1">
                <a:latin typeface="Book Antiqua" panose="02040602050305030304" pitchFamily="18" charset="0"/>
                <a:ea typeface="Book Antiqua" pitchFamily="18" charset="0"/>
                <a:cs typeface="Book Antiqua" pitchFamily="18" charset="0"/>
              </a:rPr>
              <a:t>secundaries</a:t>
            </a:r>
            <a:r>
              <a:rPr lang="en-GB" altLang="en-US" sz="1800" dirty="0">
                <a:latin typeface="Book Antiqua" panose="02040602050305030304" pitchFamily="18" charset="0"/>
                <a:ea typeface="Book Antiqua" pitchFamily="18" charset="0"/>
                <a:cs typeface="Book Antiqua" pitchFamily="18" charset="0"/>
              </a:rPr>
              <a:t> and lobules primaries as the smallest sections)</a:t>
            </a:r>
          </a:p>
          <a:p>
            <a:pPr marL="609600" indent="-609600">
              <a:buFontTx/>
              <a:buNone/>
            </a:pPr>
            <a:endParaRPr lang="en-GB" altLang="en-US" sz="1800" dirty="0">
              <a:latin typeface="Book Antiqua" panose="02040602050305030304" pitchFamily="18" charset="0"/>
              <a:ea typeface="Book Antiqua" pitchFamily="18" charset="0"/>
              <a:cs typeface="Book Antiqua" pitchFamily="18" charset="0"/>
            </a:endParaRPr>
          </a:p>
          <a:p>
            <a:pPr marL="609600" indent="-609600">
              <a:buFontTx/>
              <a:buNone/>
            </a:pPr>
            <a:r>
              <a:rPr lang="en-GB" altLang="en-US" sz="1800" dirty="0">
                <a:latin typeface="Book Antiqua" panose="02040602050305030304" pitchFamily="18" charset="0"/>
                <a:ea typeface="Book Antiqua" pitchFamily="18" charset="0"/>
                <a:cs typeface="Book Antiqua" pitchFamily="18" charset="0"/>
              </a:rPr>
              <a:t>* </a:t>
            </a:r>
            <a:r>
              <a:rPr lang="en-US" altLang="en-US" sz="1800" dirty="0">
                <a:latin typeface="Book Antiqua" pitchFamily="18" charset="0"/>
                <a:ea typeface="Book Antiqua" pitchFamily="18" charset="0"/>
                <a:cs typeface="Book Antiqua" pitchFamily="18" charset="0"/>
              </a:rPr>
              <a:t>The smallest branches of segmental bronchi that enter into lobules </a:t>
            </a:r>
            <a:r>
              <a:rPr lang="en-US" altLang="en-US" sz="1800" dirty="0" err="1">
                <a:latin typeface="Book Antiqua" pitchFamily="18" charset="0"/>
                <a:ea typeface="Book Antiqua" pitchFamily="18" charset="0"/>
                <a:cs typeface="Book Antiqua" pitchFamily="18" charset="0"/>
              </a:rPr>
              <a:t>secundaries</a:t>
            </a:r>
            <a:r>
              <a:rPr lang="en-US" altLang="en-US" sz="1800" dirty="0">
                <a:latin typeface="Book Antiqua" pitchFamily="18" charset="0"/>
                <a:ea typeface="Book Antiqua" pitchFamily="18" charset="0"/>
                <a:cs typeface="Book Antiqua" pitchFamily="18" charset="0"/>
              </a:rPr>
              <a:t> are  named terminal </a:t>
            </a:r>
            <a:r>
              <a:rPr lang="en-GB" altLang="en-US" sz="1800" dirty="0">
                <a:latin typeface="Book Antiqua" pitchFamily="18" charset="0"/>
                <a:ea typeface="Book Antiqua" pitchFamily="18" charset="0"/>
                <a:cs typeface="Book Antiqua" pitchFamily="18" charset="0"/>
              </a:rPr>
              <a:t>bronchioles (bronchiole terminals)</a:t>
            </a:r>
          </a:p>
          <a:p>
            <a:pPr marL="609600" indent="-609600">
              <a:buFontTx/>
              <a:buNone/>
            </a:pPr>
            <a:endParaRPr lang="en-GB" altLang="en-US" sz="1800" dirty="0">
              <a:latin typeface="Book Antiqua" pitchFamily="18" charset="0"/>
              <a:ea typeface="Book Antiqua" pitchFamily="18" charset="0"/>
              <a:cs typeface="Book Antiqua" pitchFamily="18" charset="0"/>
            </a:endParaRPr>
          </a:p>
          <a:p>
            <a:pPr marL="609600" indent="-609600">
              <a:buFontTx/>
              <a:buNone/>
            </a:pPr>
            <a:r>
              <a:rPr lang="en-U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The branches of terminal bronchioles that enter in lobules primaries are named</a:t>
            </a:r>
            <a:endParaRPr lang="en-US" altLang="en-US" sz="1800" dirty="0">
              <a:latin typeface="Book Antiqua" pitchFamily="18" charset="0"/>
              <a:ea typeface="Book Antiqua" pitchFamily="18" charset="0"/>
              <a:cs typeface="Book Antiqua" pitchFamily="18" charset="0"/>
            </a:endParaRPr>
          </a:p>
          <a:p>
            <a:pPr marL="609600" indent="-609600">
              <a:buFontTx/>
              <a:buNone/>
            </a:pPr>
            <a:r>
              <a:rPr lang="en-US" altLang="en-US" sz="1800" dirty="0">
                <a:latin typeface="Book Antiqua" pitchFamily="18" charset="0"/>
                <a:ea typeface="Book Antiqua" pitchFamily="18" charset="0"/>
                <a:cs typeface="Book Antiqua" pitchFamily="18" charset="0"/>
              </a:rPr>
              <a:t>  respiratory bronchioles (</a:t>
            </a:r>
            <a:r>
              <a:rPr lang="en-GB" altLang="en-US" sz="1800" dirty="0" err="1">
                <a:latin typeface="Book Antiqua" pitchFamily="18" charset="0"/>
                <a:ea typeface="Book Antiqua" pitchFamily="18" charset="0"/>
                <a:cs typeface="Book Antiqua" pitchFamily="18" charset="0"/>
              </a:rPr>
              <a:t>bronchioli</a:t>
            </a:r>
            <a:r>
              <a:rPr lang="en-GB" altLang="en-US" sz="1800" dirty="0">
                <a:latin typeface="Book Antiqua" pitchFamily="18" charset="0"/>
                <a:ea typeface="Book Antiqua" pitchFamily="18" charset="0"/>
                <a:cs typeface="Book Antiqua" pitchFamily="18" charset="0"/>
              </a:rPr>
              <a:t> </a:t>
            </a:r>
            <a:r>
              <a:rPr lang="en-GB" altLang="en-US" sz="1800" dirty="0" err="1">
                <a:latin typeface="Book Antiqua" pitchFamily="18" charset="0"/>
                <a:ea typeface="Book Antiqua" pitchFamily="18" charset="0"/>
                <a:cs typeface="Book Antiqua" pitchFamily="18" charset="0"/>
              </a:rPr>
              <a:t>respiratorii</a:t>
            </a:r>
            <a:r>
              <a:rPr lang="en-GB" altLang="en-US" sz="1800" dirty="0">
                <a:latin typeface="Book Antiqua" pitchFamily="18" charset="0"/>
                <a:ea typeface="Book Antiqua" pitchFamily="18" charset="0"/>
                <a:cs typeface="Book Antiqua" pitchFamily="18" charset="0"/>
              </a:rPr>
              <a:t>)</a:t>
            </a:r>
          </a:p>
          <a:p>
            <a:pPr marL="609600" indent="-609600">
              <a:buFontTx/>
              <a:buNone/>
            </a:pPr>
            <a:endParaRPr lang="en-GB" altLang="en-US" sz="1800" dirty="0">
              <a:latin typeface="Book Antiqua" pitchFamily="18" charset="0"/>
              <a:ea typeface="Book Antiqua" pitchFamily="18" charset="0"/>
              <a:cs typeface="Book Antiqua" pitchFamily="18" charset="0"/>
            </a:endParaRPr>
          </a:p>
          <a:p>
            <a:pPr marL="609600" indent="-609600">
              <a:buFontTx/>
              <a:buNone/>
            </a:pPr>
            <a:r>
              <a:rPr lang="en-GB" altLang="en-US" sz="1800" dirty="0">
                <a:latin typeface="Book Antiqua" pitchFamily="18" charset="0"/>
                <a:ea typeface="Book Antiqua" pitchFamily="18" charset="0"/>
                <a:cs typeface="Book Antiqua" pitchFamily="18" charset="0"/>
              </a:rPr>
              <a:t>* In each lobules primaries, bronchioles </a:t>
            </a:r>
            <a:r>
              <a:rPr lang="en-GB" altLang="en-US" sz="1800" dirty="0" err="1">
                <a:latin typeface="Book Antiqua" pitchFamily="18" charset="0"/>
                <a:ea typeface="Book Antiqua" pitchFamily="18" charset="0"/>
                <a:cs typeface="Book Antiqua" pitchFamily="18" charset="0"/>
              </a:rPr>
              <a:t>respiratorius</a:t>
            </a:r>
            <a:r>
              <a:rPr lang="en-GB" altLang="en-US" sz="1800" dirty="0">
                <a:latin typeface="Book Antiqua" pitchFamily="18" charset="0"/>
                <a:ea typeface="Book Antiqua" pitchFamily="18" charset="0"/>
                <a:cs typeface="Book Antiqua" pitchFamily="18" charset="0"/>
              </a:rPr>
              <a:t> divides into alveolar ducts </a:t>
            </a:r>
            <a:r>
              <a:rPr lang="en-US" altLang="en-US" sz="1800" dirty="0">
                <a:latin typeface="Book Antiqua" pitchFamily="18" charset="0"/>
                <a:ea typeface="Book Antiqua" pitchFamily="18" charset="0"/>
                <a:cs typeface="Book Antiqua" pitchFamily="18" charset="0"/>
              </a:rPr>
              <a:t>(</a:t>
            </a:r>
            <a:r>
              <a:rPr lang="en-GB" altLang="en-US" sz="1800" dirty="0" err="1">
                <a:latin typeface="Book Antiqua" pitchFamily="18" charset="0"/>
                <a:ea typeface="Book Antiqua" pitchFamily="18" charset="0"/>
                <a:cs typeface="Book Antiqua" pitchFamily="18" charset="0"/>
              </a:rPr>
              <a:t>ductuli</a:t>
            </a:r>
            <a:r>
              <a:rPr lang="en-GB" altLang="en-US" sz="1800" dirty="0">
                <a:latin typeface="Book Antiqua" pitchFamily="18" charset="0"/>
                <a:ea typeface="Book Antiqua" pitchFamily="18" charset="0"/>
                <a:cs typeface="Book Antiqua" pitchFamily="18" charset="0"/>
              </a:rPr>
              <a:t> </a:t>
            </a:r>
            <a:r>
              <a:rPr lang="en-GB" altLang="en-US" sz="1800" dirty="0" err="1">
                <a:latin typeface="Book Antiqua" pitchFamily="18" charset="0"/>
                <a:ea typeface="Book Antiqua" pitchFamily="18" charset="0"/>
                <a:cs typeface="Book Antiqua" pitchFamily="18" charset="0"/>
              </a:rPr>
              <a:t>alveolares</a:t>
            </a:r>
            <a:r>
              <a:rPr lang="en-GB" altLang="en-US" sz="1800" dirty="0">
                <a:latin typeface="Book Antiqua" pitchFamily="18" charset="0"/>
                <a:ea typeface="Book Antiqua" pitchFamily="18" charset="0"/>
                <a:cs typeface="Book Antiqua" pitchFamily="18" charset="0"/>
              </a:rPr>
              <a:t>), </a:t>
            </a:r>
            <a:r>
              <a:rPr lang="en-US" altLang="en-US" sz="1800" dirty="0">
                <a:latin typeface="Book Antiqua" pitchFamily="18" charset="0"/>
                <a:ea typeface="Book Antiqua" pitchFamily="18" charset="0"/>
                <a:cs typeface="Book Antiqua" pitchFamily="18" charset="0"/>
              </a:rPr>
              <a:t>made of t</a:t>
            </a:r>
            <a:r>
              <a:rPr lang="en-GB" sz="1800" dirty="0" err="1">
                <a:latin typeface="Book Antiqua" panose="02040602050305030304" pitchFamily="18" charset="0"/>
              </a:rPr>
              <a:t>hin</a:t>
            </a:r>
            <a:r>
              <a:rPr lang="en-GB" sz="1800" dirty="0">
                <a:latin typeface="Book Antiqua" panose="02040602050305030304" pitchFamily="18" charset="0"/>
              </a:rPr>
              <a:t> walled </a:t>
            </a:r>
            <a:r>
              <a:rPr lang="en-GB" sz="1800" dirty="0" err="1">
                <a:latin typeface="Book Antiqua" panose="02040602050305030304" pitchFamily="18" charset="0"/>
              </a:rPr>
              <a:t>outpocketings</a:t>
            </a:r>
            <a:r>
              <a:rPr lang="en-GB" sz="1800" dirty="0">
                <a:latin typeface="Book Antiqua" panose="02040602050305030304" pitchFamily="18" charset="0"/>
              </a:rPr>
              <a:t> that extend from their lumens. These are the alveoli (alveoli </a:t>
            </a:r>
            <a:r>
              <a:rPr lang="en-GB" sz="1800" dirty="0" err="1">
                <a:latin typeface="Book Antiqua" panose="02040602050305030304" pitchFamily="18" charset="0"/>
              </a:rPr>
              <a:t>pulmonis</a:t>
            </a:r>
            <a:r>
              <a:rPr lang="en-GB" sz="1800" dirty="0">
                <a:latin typeface="Book Antiqua" panose="02040602050305030304" pitchFamily="18" charset="0"/>
              </a:rPr>
              <a:t>) – the site of gaseous exchange</a:t>
            </a:r>
            <a:r>
              <a:rPr lang="en-GB" sz="1800" dirty="0"/>
              <a:t>.</a:t>
            </a:r>
            <a:endParaRPr lang="en-US" altLang="en-US" sz="1800" dirty="0">
              <a:latin typeface="Book Antiqua" pitchFamily="18" charset="0"/>
              <a:ea typeface="Book Antiqua" pitchFamily="18" charset="0"/>
              <a:cs typeface="Book Antiqua" pitchFamily="18" charset="0"/>
            </a:endParaRPr>
          </a:p>
          <a:p>
            <a:pPr marL="609600" indent="-609600">
              <a:buFontTx/>
              <a:buNone/>
            </a:pPr>
            <a:r>
              <a:rPr lang="en-US" altLang="en-US" sz="1800" dirty="0">
                <a:latin typeface="Book Antiqua" pitchFamily="18" charset="0"/>
                <a:ea typeface="Book Antiqua" pitchFamily="18" charset="0"/>
                <a:cs typeface="Book Antiqua" pitchFamily="18" charset="0"/>
              </a:rPr>
              <a:t>   </a:t>
            </a:r>
            <a:endParaRPr lang="en-GB" altLang="en-US" sz="1800" dirty="0">
              <a:latin typeface="Book Antiqua" pitchFamily="18" charset="0"/>
              <a:ea typeface="Book Antiqua" pitchFamily="18" charset="0"/>
              <a:cs typeface="Book Antiqua" pitchFamily="18" charset="0"/>
            </a:endParaRPr>
          </a:p>
          <a:p>
            <a:pPr marL="609600" indent="-609600">
              <a:buFontTx/>
              <a:buNone/>
            </a:pPr>
            <a:r>
              <a:rPr lang="en-GB" altLang="en-US" sz="1800" dirty="0">
                <a:latin typeface="Book Antiqua" pitchFamily="18" charset="0"/>
                <a:ea typeface="Book Antiqua" pitchFamily="18" charset="0"/>
                <a:cs typeface="Book Antiqua" pitchFamily="18" charset="0"/>
              </a:rPr>
              <a:t>* The alveoli are surrounded by capillaries</a:t>
            </a:r>
            <a:r>
              <a:rPr lang="en-US" altLang="en-US" sz="1800" dirty="0">
                <a:latin typeface="Book Antiqua" pitchFamily="18" charset="0"/>
                <a:ea typeface="Book Antiqua" pitchFamily="18" charset="0"/>
                <a:cs typeface="Book Antiqua" pitchFamily="18" charset="0"/>
              </a:rPr>
              <a:t>. The walls of alveoli and capillaries form so-called respiratory membrane, through which </a:t>
            </a:r>
            <a:r>
              <a:rPr lang="en-GB" sz="1800" dirty="0">
                <a:latin typeface="Book Antiqua" panose="02040602050305030304" pitchFamily="18" charset="0"/>
              </a:rPr>
              <a:t>gaseous exchange is performed.</a:t>
            </a:r>
            <a:endParaRPr lang="en-US" altLang="en-US" sz="1800" dirty="0">
              <a:latin typeface="Book Antiqua" pitchFamily="18" charset="0"/>
              <a:ea typeface="Book Antiqua" pitchFamily="18" charset="0"/>
              <a:cs typeface="Book Antiqua" pitchFamily="18" charset="0"/>
            </a:endParaRPr>
          </a:p>
          <a:p>
            <a:pPr marL="609600" indent="-609600">
              <a:buFontTx/>
              <a:buNone/>
            </a:pPr>
            <a:endParaRPr lang="en-US" altLang="en-US" sz="1800" dirty="0">
              <a:latin typeface="Book Antiqua" pitchFamily="18" charset="0"/>
              <a:ea typeface="Book Antiqua" pitchFamily="18" charset="0"/>
              <a:cs typeface="Book Antiqua" pitchFamily="18" charset="0"/>
            </a:endParaRPr>
          </a:p>
          <a:p>
            <a:pPr marL="609600" indent="-609600">
              <a:buFontTx/>
              <a:buNone/>
            </a:pPr>
            <a:endParaRPr lang="en-US" altLang="en-US" sz="1800" dirty="0">
              <a:latin typeface="Book Antiqua" pitchFamily="18" charset="0"/>
              <a:ea typeface="Book Antiqua" pitchFamily="18" charset="0"/>
              <a:cs typeface="Book Antiqua" pitchFamily="18" charset="0"/>
            </a:endParaRPr>
          </a:p>
          <a:p>
            <a:pPr marL="609600" indent="-609600">
              <a:buFontTx/>
              <a:buNone/>
            </a:pPr>
            <a:endParaRPr lang="en-GB" altLang="en-US" sz="1800" dirty="0">
              <a:latin typeface="Book Antiqua" pitchFamily="18" charset="0"/>
              <a:ea typeface="Book Antiqua" pitchFamily="18" charset="0"/>
              <a:cs typeface="Book Antiqua" pitchFamily="18" charset="0"/>
            </a:endParaRPr>
          </a:p>
          <a:p>
            <a:pPr marL="609600" indent="-609600">
              <a:buFontTx/>
              <a:buNone/>
            </a:pPr>
            <a:endParaRPr lang="en-GB" altLang="en-US" sz="1800" dirty="0">
              <a:latin typeface="Book Antiqua" pitchFamily="18" charset="0"/>
              <a:ea typeface="Book Antiqua" pitchFamily="18" charset="0"/>
              <a:cs typeface="Book Antiqua" pitchFamily="18" charset="0"/>
            </a:endParaRPr>
          </a:p>
        </p:txBody>
      </p:sp>
    </p:spTree>
    <p:custDataLst>
      <p:tags r:id="rId1"/>
    </p:custDataLst>
  </p:cSld>
  <p:clrMapOvr>
    <a:masterClrMapping/>
  </p:clrMapOvr>
  <p:transition spd="slow">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29699">
                                            <p:txEl>
                                              <p:pRg st="0" end="0"/>
                                            </p:txEl>
                                          </p:spTgt>
                                        </p:tgtEl>
                                        <p:attrNameLst>
                                          <p:attrName>style.visibility</p:attrName>
                                        </p:attrNameLst>
                                      </p:cBhvr>
                                      <p:to>
                                        <p:strVal val="visible"/>
                                      </p:to>
                                    </p:set>
                                    <p:anim calcmode="lin" valueType="num">
                                      <p:cBhvr>
                                        <p:cTn id="7" dur="500" fill="hold"/>
                                        <p:tgtEl>
                                          <p:spTgt spid="29699">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9699">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29699">
                                            <p:txEl>
                                              <p:pRg st="0" end="0"/>
                                            </p:txEl>
                                          </p:spTgt>
                                        </p:tgtEl>
                                        <p:attrNameLst>
                                          <p:attrName>style.rotation</p:attrName>
                                        </p:attrNameLst>
                                      </p:cBhvr>
                                      <p:tavLst>
                                        <p:tav tm="0">
                                          <p:val>
                                            <p:fltVal val="90"/>
                                          </p:val>
                                        </p:tav>
                                        <p:tav tm="100000">
                                          <p:val>
                                            <p:fltVal val="0"/>
                                          </p:val>
                                        </p:tav>
                                      </p:tavLst>
                                    </p:anim>
                                    <p:animEffect transition="in" filter="fade">
                                      <p:cBhvr>
                                        <p:cTn id="10" dur="500"/>
                                        <p:tgtEl>
                                          <p:spTgt spid="2969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29699">
                                            <p:txEl>
                                              <p:pRg st="2" end="2"/>
                                            </p:txEl>
                                          </p:spTgt>
                                        </p:tgtEl>
                                        <p:attrNameLst>
                                          <p:attrName>style.visibility</p:attrName>
                                        </p:attrNameLst>
                                      </p:cBhvr>
                                      <p:to>
                                        <p:strVal val="visible"/>
                                      </p:to>
                                    </p:set>
                                    <p:anim calcmode="lin" valueType="num">
                                      <p:cBhvr>
                                        <p:cTn id="15" dur="500" fill="hold"/>
                                        <p:tgtEl>
                                          <p:spTgt spid="29699">
                                            <p:txEl>
                                              <p:pRg st="2" end="2"/>
                                            </p:txEl>
                                          </p:spTgt>
                                        </p:tgtEl>
                                        <p:attrNameLst>
                                          <p:attrName>ppt_w</p:attrName>
                                        </p:attrNameLst>
                                      </p:cBhvr>
                                      <p:tavLst>
                                        <p:tav tm="0">
                                          <p:val>
                                            <p:fltVal val="0"/>
                                          </p:val>
                                        </p:tav>
                                        <p:tav tm="100000">
                                          <p:val>
                                            <p:strVal val="#ppt_w"/>
                                          </p:val>
                                        </p:tav>
                                      </p:tavLst>
                                    </p:anim>
                                    <p:anim calcmode="lin" valueType="num">
                                      <p:cBhvr>
                                        <p:cTn id="16" dur="500" fill="hold"/>
                                        <p:tgtEl>
                                          <p:spTgt spid="29699">
                                            <p:txEl>
                                              <p:pRg st="2" end="2"/>
                                            </p:txEl>
                                          </p:spTgt>
                                        </p:tgtEl>
                                        <p:attrNameLst>
                                          <p:attrName>ppt_h</p:attrName>
                                        </p:attrNameLst>
                                      </p:cBhvr>
                                      <p:tavLst>
                                        <p:tav tm="0">
                                          <p:val>
                                            <p:fltVal val="0"/>
                                          </p:val>
                                        </p:tav>
                                        <p:tav tm="100000">
                                          <p:val>
                                            <p:strVal val="#ppt_h"/>
                                          </p:val>
                                        </p:tav>
                                      </p:tavLst>
                                    </p:anim>
                                    <p:anim calcmode="lin" valueType="num">
                                      <p:cBhvr>
                                        <p:cTn id="17" dur="500" fill="hold"/>
                                        <p:tgtEl>
                                          <p:spTgt spid="29699">
                                            <p:txEl>
                                              <p:pRg st="2" end="2"/>
                                            </p:txEl>
                                          </p:spTgt>
                                        </p:tgtEl>
                                        <p:attrNameLst>
                                          <p:attrName>style.rotation</p:attrName>
                                        </p:attrNameLst>
                                      </p:cBhvr>
                                      <p:tavLst>
                                        <p:tav tm="0">
                                          <p:val>
                                            <p:fltVal val="90"/>
                                          </p:val>
                                        </p:tav>
                                        <p:tav tm="100000">
                                          <p:val>
                                            <p:fltVal val="0"/>
                                          </p:val>
                                        </p:tav>
                                      </p:tavLst>
                                    </p:anim>
                                    <p:animEffect transition="in" filter="fade">
                                      <p:cBhvr>
                                        <p:cTn id="18" dur="500"/>
                                        <p:tgtEl>
                                          <p:spTgt spid="29699">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iterate type="lt">
                                    <p:tmPct val="5000"/>
                                  </p:iterate>
                                  <p:childTnLst>
                                    <p:set>
                                      <p:cBhvr>
                                        <p:cTn id="22" dur="1" fill="hold">
                                          <p:stCondLst>
                                            <p:cond delay="0"/>
                                          </p:stCondLst>
                                        </p:cTn>
                                        <p:tgtEl>
                                          <p:spTgt spid="29699">
                                            <p:txEl>
                                              <p:pRg st="4" end="4"/>
                                            </p:txEl>
                                          </p:spTgt>
                                        </p:tgtEl>
                                        <p:attrNameLst>
                                          <p:attrName>style.visibility</p:attrName>
                                        </p:attrNameLst>
                                      </p:cBhvr>
                                      <p:to>
                                        <p:strVal val="visible"/>
                                      </p:to>
                                    </p:set>
                                    <p:anim calcmode="lin" valueType="num">
                                      <p:cBhvr>
                                        <p:cTn id="23" dur="500" fill="hold"/>
                                        <p:tgtEl>
                                          <p:spTgt spid="29699">
                                            <p:txEl>
                                              <p:pRg st="4" end="4"/>
                                            </p:txEl>
                                          </p:spTgt>
                                        </p:tgtEl>
                                        <p:attrNameLst>
                                          <p:attrName>ppt_w</p:attrName>
                                        </p:attrNameLst>
                                      </p:cBhvr>
                                      <p:tavLst>
                                        <p:tav tm="0">
                                          <p:val>
                                            <p:fltVal val="0"/>
                                          </p:val>
                                        </p:tav>
                                        <p:tav tm="100000">
                                          <p:val>
                                            <p:strVal val="#ppt_w"/>
                                          </p:val>
                                        </p:tav>
                                      </p:tavLst>
                                    </p:anim>
                                    <p:anim calcmode="lin" valueType="num">
                                      <p:cBhvr>
                                        <p:cTn id="24" dur="500" fill="hold"/>
                                        <p:tgtEl>
                                          <p:spTgt spid="29699">
                                            <p:txEl>
                                              <p:pRg st="4" end="4"/>
                                            </p:txEl>
                                          </p:spTgt>
                                        </p:tgtEl>
                                        <p:attrNameLst>
                                          <p:attrName>ppt_h</p:attrName>
                                        </p:attrNameLst>
                                      </p:cBhvr>
                                      <p:tavLst>
                                        <p:tav tm="0">
                                          <p:val>
                                            <p:fltVal val="0"/>
                                          </p:val>
                                        </p:tav>
                                        <p:tav tm="100000">
                                          <p:val>
                                            <p:strVal val="#ppt_h"/>
                                          </p:val>
                                        </p:tav>
                                      </p:tavLst>
                                    </p:anim>
                                    <p:anim calcmode="lin" valueType="num">
                                      <p:cBhvr>
                                        <p:cTn id="25" dur="500" fill="hold"/>
                                        <p:tgtEl>
                                          <p:spTgt spid="29699">
                                            <p:txEl>
                                              <p:pRg st="4" end="4"/>
                                            </p:txEl>
                                          </p:spTgt>
                                        </p:tgtEl>
                                        <p:attrNameLst>
                                          <p:attrName>style.rotation</p:attrName>
                                        </p:attrNameLst>
                                      </p:cBhvr>
                                      <p:tavLst>
                                        <p:tav tm="0">
                                          <p:val>
                                            <p:fltVal val="90"/>
                                          </p:val>
                                        </p:tav>
                                        <p:tav tm="100000">
                                          <p:val>
                                            <p:fltVal val="0"/>
                                          </p:val>
                                        </p:tav>
                                      </p:tavLst>
                                    </p:anim>
                                    <p:animEffect transition="in" filter="fade">
                                      <p:cBhvr>
                                        <p:cTn id="26" dur="500"/>
                                        <p:tgtEl>
                                          <p:spTgt spid="29699">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iterate type="lt">
                                    <p:tmPct val="5000"/>
                                  </p:iterate>
                                  <p:childTnLst>
                                    <p:set>
                                      <p:cBhvr>
                                        <p:cTn id="30" dur="1" fill="hold">
                                          <p:stCondLst>
                                            <p:cond delay="0"/>
                                          </p:stCondLst>
                                        </p:cTn>
                                        <p:tgtEl>
                                          <p:spTgt spid="29699">
                                            <p:txEl>
                                              <p:pRg st="5" end="5"/>
                                            </p:txEl>
                                          </p:spTgt>
                                        </p:tgtEl>
                                        <p:attrNameLst>
                                          <p:attrName>style.visibility</p:attrName>
                                        </p:attrNameLst>
                                      </p:cBhvr>
                                      <p:to>
                                        <p:strVal val="visible"/>
                                      </p:to>
                                    </p:set>
                                    <p:anim calcmode="lin" valueType="num">
                                      <p:cBhvr>
                                        <p:cTn id="31" dur="500" fill="hold"/>
                                        <p:tgtEl>
                                          <p:spTgt spid="29699">
                                            <p:txEl>
                                              <p:pRg st="5" end="5"/>
                                            </p:txEl>
                                          </p:spTgt>
                                        </p:tgtEl>
                                        <p:attrNameLst>
                                          <p:attrName>ppt_w</p:attrName>
                                        </p:attrNameLst>
                                      </p:cBhvr>
                                      <p:tavLst>
                                        <p:tav tm="0">
                                          <p:val>
                                            <p:fltVal val="0"/>
                                          </p:val>
                                        </p:tav>
                                        <p:tav tm="100000">
                                          <p:val>
                                            <p:strVal val="#ppt_w"/>
                                          </p:val>
                                        </p:tav>
                                      </p:tavLst>
                                    </p:anim>
                                    <p:anim calcmode="lin" valueType="num">
                                      <p:cBhvr>
                                        <p:cTn id="32" dur="500" fill="hold"/>
                                        <p:tgtEl>
                                          <p:spTgt spid="29699">
                                            <p:txEl>
                                              <p:pRg st="5" end="5"/>
                                            </p:txEl>
                                          </p:spTgt>
                                        </p:tgtEl>
                                        <p:attrNameLst>
                                          <p:attrName>ppt_h</p:attrName>
                                        </p:attrNameLst>
                                      </p:cBhvr>
                                      <p:tavLst>
                                        <p:tav tm="0">
                                          <p:val>
                                            <p:fltVal val="0"/>
                                          </p:val>
                                        </p:tav>
                                        <p:tav tm="100000">
                                          <p:val>
                                            <p:strVal val="#ppt_h"/>
                                          </p:val>
                                        </p:tav>
                                      </p:tavLst>
                                    </p:anim>
                                    <p:anim calcmode="lin" valueType="num">
                                      <p:cBhvr>
                                        <p:cTn id="33" dur="500" fill="hold"/>
                                        <p:tgtEl>
                                          <p:spTgt spid="29699">
                                            <p:txEl>
                                              <p:pRg st="5" end="5"/>
                                            </p:txEl>
                                          </p:spTgt>
                                        </p:tgtEl>
                                        <p:attrNameLst>
                                          <p:attrName>style.rotation</p:attrName>
                                        </p:attrNameLst>
                                      </p:cBhvr>
                                      <p:tavLst>
                                        <p:tav tm="0">
                                          <p:val>
                                            <p:fltVal val="90"/>
                                          </p:val>
                                        </p:tav>
                                        <p:tav tm="100000">
                                          <p:val>
                                            <p:fltVal val="0"/>
                                          </p:val>
                                        </p:tav>
                                      </p:tavLst>
                                    </p:anim>
                                    <p:animEffect transition="in" filter="fade">
                                      <p:cBhvr>
                                        <p:cTn id="34" dur="500"/>
                                        <p:tgtEl>
                                          <p:spTgt spid="29699">
                                            <p:txEl>
                                              <p:pRg st="5" end="5"/>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iterate type="lt">
                                    <p:tmPct val="5000"/>
                                  </p:iterate>
                                  <p:childTnLst>
                                    <p:set>
                                      <p:cBhvr>
                                        <p:cTn id="38" dur="1" fill="hold">
                                          <p:stCondLst>
                                            <p:cond delay="0"/>
                                          </p:stCondLst>
                                        </p:cTn>
                                        <p:tgtEl>
                                          <p:spTgt spid="29699">
                                            <p:txEl>
                                              <p:pRg st="7" end="7"/>
                                            </p:txEl>
                                          </p:spTgt>
                                        </p:tgtEl>
                                        <p:attrNameLst>
                                          <p:attrName>style.visibility</p:attrName>
                                        </p:attrNameLst>
                                      </p:cBhvr>
                                      <p:to>
                                        <p:strVal val="visible"/>
                                      </p:to>
                                    </p:set>
                                    <p:anim calcmode="lin" valueType="num">
                                      <p:cBhvr>
                                        <p:cTn id="39" dur="500" fill="hold"/>
                                        <p:tgtEl>
                                          <p:spTgt spid="29699">
                                            <p:txEl>
                                              <p:pRg st="7" end="7"/>
                                            </p:txEl>
                                          </p:spTgt>
                                        </p:tgtEl>
                                        <p:attrNameLst>
                                          <p:attrName>ppt_w</p:attrName>
                                        </p:attrNameLst>
                                      </p:cBhvr>
                                      <p:tavLst>
                                        <p:tav tm="0">
                                          <p:val>
                                            <p:fltVal val="0"/>
                                          </p:val>
                                        </p:tav>
                                        <p:tav tm="100000">
                                          <p:val>
                                            <p:strVal val="#ppt_w"/>
                                          </p:val>
                                        </p:tav>
                                      </p:tavLst>
                                    </p:anim>
                                    <p:anim calcmode="lin" valueType="num">
                                      <p:cBhvr>
                                        <p:cTn id="40" dur="500" fill="hold"/>
                                        <p:tgtEl>
                                          <p:spTgt spid="29699">
                                            <p:txEl>
                                              <p:pRg st="7" end="7"/>
                                            </p:txEl>
                                          </p:spTgt>
                                        </p:tgtEl>
                                        <p:attrNameLst>
                                          <p:attrName>ppt_h</p:attrName>
                                        </p:attrNameLst>
                                      </p:cBhvr>
                                      <p:tavLst>
                                        <p:tav tm="0">
                                          <p:val>
                                            <p:fltVal val="0"/>
                                          </p:val>
                                        </p:tav>
                                        <p:tav tm="100000">
                                          <p:val>
                                            <p:strVal val="#ppt_h"/>
                                          </p:val>
                                        </p:tav>
                                      </p:tavLst>
                                    </p:anim>
                                    <p:anim calcmode="lin" valueType="num">
                                      <p:cBhvr>
                                        <p:cTn id="41" dur="500" fill="hold"/>
                                        <p:tgtEl>
                                          <p:spTgt spid="29699">
                                            <p:txEl>
                                              <p:pRg st="7" end="7"/>
                                            </p:txEl>
                                          </p:spTgt>
                                        </p:tgtEl>
                                        <p:attrNameLst>
                                          <p:attrName>style.rotation</p:attrName>
                                        </p:attrNameLst>
                                      </p:cBhvr>
                                      <p:tavLst>
                                        <p:tav tm="0">
                                          <p:val>
                                            <p:fltVal val="90"/>
                                          </p:val>
                                        </p:tav>
                                        <p:tav tm="100000">
                                          <p:val>
                                            <p:fltVal val="0"/>
                                          </p:val>
                                        </p:tav>
                                      </p:tavLst>
                                    </p:anim>
                                    <p:animEffect transition="in" filter="fade">
                                      <p:cBhvr>
                                        <p:cTn id="42" dur="500"/>
                                        <p:tgtEl>
                                          <p:spTgt spid="29699">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iterate type="lt">
                                    <p:tmPct val="5000"/>
                                  </p:iterate>
                                  <p:childTnLst>
                                    <p:set>
                                      <p:cBhvr>
                                        <p:cTn id="46" dur="1" fill="hold">
                                          <p:stCondLst>
                                            <p:cond delay="0"/>
                                          </p:stCondLst>
                                        </p:cTn>
                                        <p:tgtEl>
                                          <p:spTgt spid="29699">
                                            <p:txEl>
                                              <p:pRg st="8" end="8"/>
                                            </p:txEl>
                                          </p:spTgt>
                                        </p:tgtEl>
                                        <p:attrNameLst>
                                          <p:attrName>style.visibility</p:attrName>
                                        </p:attrNameLst>
                                      </p:cBhvr>
                                      <p:to>
                                        <p:strVal val="visible"/>
                                      </p:to>
                                    </p:set>
                                    <p:anim calcmode="lin" valueType="num">
                                      <p:cBhvr>
                                        <p:cTn id="47" dur="500" fill="hold"/>
                                        <p:tgtEl>
                                          <p:spTgt spid="29699">
                                            <p:txEl>
                                              <p:pRg st="8" end="8"/>
                                            </p:txEl>
                                          </p:spTgt>
                                        </p:tgtEl>
                                        <p:attrNameLst>
                                          <p:attrName>ppt_w</p:attrName>
                                        </p:attrNameLst>
                                      </p:cBhvr>
                                      <p:tavLst>
                                        <p:tav tm="0">
                                          <p:val>
                                            <p:fltVal val="0"/>
                                          </p:val>
                                        </p:tav>
                                        <p:tav tm="100000">
                                          <p:val>
                                            <p:strVal val="#ppt_w"/>
                                          </p:val>
                                        </p:tav>
                                      </p:tavLst>
                                    </p:anim>
                                    <p:anim calcmode="lin" valueType="num">
                                      <p:cBhvr>
                                        <p:cTn id="48" dur="500" fill="hold"/>
                                        <p:tgtEl>
                                          <p:spTgt spid="29699">
                                            <p:txEl>
                                              <p:pRg st="8" end="8"/>
                                            </p:txEl>
                                          </p:spTgt>
                                        </p:tgtEl>
                                        <p:attrNameLst>
                                          <p:attrName>ppt_h</p:attrName>
                                        </p:attrNameLst>
                                      </p:cBhvr>
                                      <p:tavLst>
                                        <p:tav tm="0">
                                          <p:val>
                                            <p:fltVal val="0"/>
                                          </p:val>
                                        </p:tav>
                                        <p:tav tm="100000">
                                          <p:val>
                                            <p:strVal val="#ppt_h"/>
                                          </p:val>
                                        </p:tav>
                                      </p:tavLst>
                                    </p:anim>
                                    <p:anim calcmode="lin" valueType="num">
                                      <p:cBhvr>
                                        <p:cTn id="49" dur="500" fill="hold"/>
                                        <p:tgtEl>
                                          <p:spTgt spid="29699">
                                            <p:txEl>
                                              <p:pRg st="8" end="8"/>
                                            </p:txEl>
                                          </p:spTgt>
                                        </p:tgtEl>
                                        <p:attrNameLst>
                                          <p:attrName>style.rotation</p:attrName>
                                        </p:attrNameLst>
                                      </p:cBhvr>
                                      <p:tavLst>
                                        <p:tav tm="0">
                                          <p:val>
                                            <p:fltVal val="90"/>
                                          </p:val>
                                        </p:tav>
                                        <p:tav tm="100000">
                                          <p:val>
                                            <p:fltVal val="0"/>
                                          </p:val>
                                        </p:tav>
                                      </p:tavLst>
                                    </p:anim>
                                    <p:animEffect transition="in" filter="fade">
                                      <p:cBhvr>
                                        <p:cTn id="50" dur="500"/>
                                        <p:tgtEl>
                                          <p:spTgt spid="29699">
                                            <p:txEl>
                                              <p:pRg st="8" end="8"/>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iterate type="lt">
                                    <p:tmPct val="5000"/>
                                  </p:iterate>
                                  <p:childTnLst>
                                    <p:set>
                                      <p:cBhvr>
                                        <p:cTn id="54" dur="1" fill="hold">
                                          <p:stCondLst>
                                            <p:cond delay="0"/>
                                          </p:stCondLst>
                                        </p:cTn>
                                        <p:tgtEl>
                                          <p:spTgt spid="29699">
                                            <p:txEl>
                                              <p:pRg st="9" end="9"/>
                                            </p:txEl>
                                          </p:spTgt>
                                        </p:tgtEl>
                                        <p:attrNameLst>
                                          <p:attrName>style.visibility</p:attrName>
                                        </p:attrNameLst>
                                      </p:cBhvr>
                                      <p:to>
                                        <p:strVal val="visible"/>
                                      </p:to>
                                    </p:set>
                                    <p:anim calcmode="lin" valueType="num">
                                      <p:cBhvr>
                                        <p:cTn id="55" dur="500" fill="hold"/>
                                        <p:tgtEl>
                                          <p:spTgt spid="29699">
                                            <p:txEl>
                                              <p:pRg st="9" end="9"/>
                                            </p:txEl>
                                          </p:spTgt>
                                        </p:tgtEl>
                                        <p:attrNameLst>
                                          <p:attrName>ppt_w</p:attrName>
                                        </p:attrNameLst>
                                      </p:cBhvr>
                                      <p:tavLst>
                                        <p:tav tm="0">
                                          <p:val>
                                            <p:fltVal val="0"/>
                                          </p:val>
                                        </p:tav>
                                        <p:tav tm="100000">
                                          <p:val>
                                            <p:strVal val="#ppt_w"/>
                                          </p:val>
                                        </p:tav>
                                      </p:tavLst>
                                    </p:anim>
                                    <p:anim calcmode="lin" valueType="num">
                                      <p:cBhvr>
                                        <p:cTn id="56" dur="500" fill="hold"/>
                                        <p:tgtEl>
                                          <p:spTgt spid="29699">
                                            <p:txEl>
                                              <p:pRg st="9" end="9"/>
                                            </p:txEl>
                                          </p:spTgt>
                                        </p:tgtEl>
                                        <p:attrNameLst>
                                          <p:attrName>ppt_h</p:attrName>
                                        </p:attrNameLst>
                                      </p:cBhvr>
                                      <p:tavLst>
                                        <p:tav tm="0">
                                          <p:val>
                                            <p:fltVal val="0"/>
                                          </p:val>
                                        </p:tav>
                                        <p:tav tm="100000">
                                          <p:val>
                                            <p:strVal val="#ppt_h"/>
                                          </p:val>
                                        </p:tav>
                                      </p:tavLst>
                                    </p:anim>
                                    <p:anim calcmode="lin" valueType="num">
                                      <p:cBhvr>
                                        <p:cTn id="57" dur="500" fill="hold"/>
                                        <p:tgtEl>
                                          <p:spTgt spid="29699">
                                            <p:txEl>
                                              <p:pRg st="9" end="9"/>
                                            </p:txEl>
                                          </p:spTgt>
                                        </p:tgtEl>
                                        <p:attrNameLst>
                                          <p:attrName>style.rotation</p:attrName>
                                        </p:attrNameLst>
                                      </p:cBhvr>
                                      <p:tavLst>
                                        <p:tav tm="0">
                                          <p:val>
                                            <p:fltVal val="90"/>
                                          </p:val>
                                        </p:tav>
                                        <p:tav tm="100000">
                                          <p:val>
                                            <p:fltVal val="0"/>
                                          </p:val>
                                        </p:tav>
                                      </p:tavLst>
                                    </p:anim>
                                    <p:animEffect transition="in" filter="fade">
                                      <p:cBhvr>
                                        <p:cTn id="58" dur="500"/>
                                        <p:tgtEl>
                                          <p:spTgt spid="2969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1"/>
          <p:cNvPicPr>
            <a:picLocks noChangeAspect="1" noChangeArrowheads="1"/>
          </p:cNvPicPr>
          <p:nvPr/>
        </p:nvPicPr>
        <p:blipFill>
          <a:blip r:embed="rId2">
            <a:extLst>
              <a:ext uri="{28A0092B-C50C-407E-A947-70E740481C1C}">
                <a14:useLocalDpi xmlns:a14="http://schemas.microsoft.com/office/drawing/2010/main" val="0"/>
              </a:ext>
            </a:extLst>
          </a:blip>
          <a:srcRect l="29305" t="7430" r="6929" b="3429"/>
          <a:stretch>
            <a:fillRect/>
          </a:stretch>
        </p:blipFill>
        <p:spPr bwMode="auto">
          <a:xfrm>
            <a:off x="642938" y="65088"/>
            <a:ext cx="7773987" cy="679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7" name="TextBox 2"/>
          <p:cNvSpPr txBox="1">
            <a:spLocks noChangeArrowheads="1"/>
          </p:cNvSpPr>
          <p:nvPr/>
        </p:nvSpPr>
        <p:spPr bwMode="auto">
          <a:xfrm>
            <a:off x="6286500" y="2714625"/>
            <a:ext cx="10699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sr-Latn-CS" altLang="en-US" sz="1800"/>
              <a:t>segment</a:t>
            </a:r>
          </a:p>
        </p:txBody>
      </p:sp>
      <p:cxnSp>
        <p:nvCxnSpPr>
          <p:cNvPr id="41988" name="Straight Arrow Connector 4"/>
          <p:cNvCxnSpPr>
            <a:cxnSpLocks noChangeShapeType="1"/>
          </p:cNvCxnSpPr>
          <p:nvPr/>
        </p:nvCxnSpPr>
        <p:spPr bwMode="auto">
          <a:xfrm rot="10800000">
            <a:off x="4714875" y="2857500"/>
            <a:ext cx="1428750" cy="142875"/>
          </a:xfrm>
          <a:prstGeom prst="straightConnector1">
            <a:avLst/>
          </a:prstGeom>
          <a:noFill/>
          <a:ln w="9525">
            <a:solidFill>
              <a:srgbClr val="FFC000"/>
            </a:solidFill>
            <a:round/>
            <a:headEnd/>
            <a:tailEnd type="arrow" w="med" len="med"/>
          </a:ln>
          <a:extLst>
            <a:ext uri="{909E8E84-426E-40DD-AFC4-6F175D3DCCD1}">
              <a14:hiddenFill xmlns:a14="http://schemas.microsoft.com/office/drawing/2010/main">
                <a:noFill/>
              </a14:hiddenFill>
            </a:ext>
          </a:extLst>
        </p:spPr>
      </p:cxnSp>
      <p:sp>
        <p:nvSpPr>
          <p:cNvPr id="41989" name="TextBox 5"/>
          <p:cNvSpPr txBox="1">
            <a:spLocks noChangeArrowheads="1"/>
          </p:cNvSpPr>
          <p:nvPr/>
        </p:nvSpPr>
        <p:spPr bwMode="auto">
          <a:xfrm>
            <a:off x="5778500" y="3357563"/>
            <a:ext cx="33655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sr-Latn-CS" altLang="en-US" sz="1800" dirty="0"/>
              <a:t>       </a:t>
            </a:r>
            <a:r>
              <a:rPr lang="en-US" altLang="en-US" sz="1800" dirty="0"/>
              <a:t>secondary </a:t>
            </a:r>
            <a:r>
              <a:rPr lang="en-US" altLang="en-US" sz="1800" dirty="0" err="1"/>
              <a:t>lobulus</a:t>
            </a:r>
            <a:endParaRPr lang="sr-Latn-CS" altLang="en-US" sz="1800" dirty="0"/>
          </a:p>
          <a:p>
            <a:pPr eaLnBrk="1" hangingPunct="1">
              <a:spcBef>
                <a:spcPct val="0"/>
              </a:spcBef>
              <a:buFontTx/>
              <a:buNone/>
            </a:pPr>
            <a:r>
              <a:rPr lang="sr-Latn-CS" altLang="en-US" sz="1800" dirty="0"/>
              <a:t>(lobulus pulmonis secundarius)</a:t>
            </a:r>
          </a:p>
        </p:txBody>
      </p:sp>
      <p:cxnSp>
        <p:nvCxnSpPr>
          <p:cNvPr id="41990" name="Straight Arrow Connector 7"/>
          <p:cNvCxnSpPr>
            <a:cxnSpLocks noChangeShapeType="1"/>
          </p:cNvCxnSpPr>
          <p:nvPr/>
        </p:nvCxnSpPr>
        <p:spPr bwMode="auto">
          <a:xfrm rot="10800000">
            <a:off x="3357563" y="3143250"/>
            <a:ext cx="2714625" cy="357188"/>
          </a:xfrm>
          <a:prstGeom prst="straightConnector1">
            <a:avLst/>
          </a:prstGeom>
          <a:noFill/>
          <a:ln w="9525">
            <a:solidFill>
              <a:srgbClr val="FFC000"/>
            </a:solidFill>
            <a:round/>
            <a:headEnd/>
            <a:tailEnd type="arrow" w="med" len="med"/>
          </a:ln>
          <a:extLst>
            <a:ext uri="{909E8E84-426E-40DD-AFC4-6F175D3DCCD1}">
              <a14:hiddenFill xmlns:a14="http://schemas.microsoft.com/office/drawing/2010/main">
                <a:noFill/>
              </a14:hiddenFill>
            </a:ext>
          </a:extLst>
        </p:spPr>
      </p:cxnSp>
      <p:cxnSp>
        <p:nvCxnSpPr>
          <p:cNvPr id="41991" name="Straight Connector 11"/>
          <p:cNvCxnSpPr>
            <a:cxnSpLocks noChangeShapeType="1"/>
          </p:cNvCxnSpPr>
          <p:nvPr/>
        </p:nvCxnSpPr>
        <p:spPr bwMode="auto">
          <a:xfrm>
            <a:off x="2143125" y="3571875"/>
            <a:ext cx="1500188" cy="7143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41992" name="Straight Arrow Connector 12"/>
          <p:cNvCxnSpPr>
            <a:cxnSpLocks noChangeShapeType="1"/>
          </p:cNvCxnSpPr>
          <p:nvPr/>
        </p:nvCxnSpPr>
        <p:spPr bwMode="auto">
          <a:xfrm rot="10800000">
            <a:off x="3643313" y="4000500"/>
            <a:ext cx="2714625" cy="357188"/>
          </a:xfrm>
          <a:prstGeom prst="straightConnector1">
            <a:avLst/>
          </a:prstGeom>
          <a:noFill/>
          <a:ln w="9525">
            <a:solidFill>
              <a:srgbClr val="FFC000"/>
            </a:solidFill>
            <a:round/>
            <a:headEnd/>
            <a:tailEnd type="arrow" w="med" len="med"/>
          </a:ln>
          <a:extLst>
            <a:ext uri="{909E8E84-426E-40DD-AFC4-6F175D3DCCD1}">
              <a14:hiddenFill xmlns:a14="http://schemas.microsoft.com/office/drawing/2010/main">
                <a:noFill/>
              </a14:hiddenFill>
            </a:ext>
          </a:extLst>
        </p:spPr>
      </p:cxnSp>
      <p:sp>
        <p:nvSpPr>
          <p:cNvPr id="41993" name="TextBox 13"/>
          <p:cNvSpPr txBox="1">
            <a:spLocks noChangeArrowheads="1"/>
          </p:cNvSpPr>
          <p:nvPr/>
        </p:nvSpPr>
        <p:spPr bwMode="auto">
          <a:xfrm>
            <a:off x="6073775" y="4214813"/>
            <a:ext cx="3070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sr-Latn-CS" altLang="en-US" sz="1800" dirty="0"/>
              <a:t>      </a:t>
            </a:r>
            <a:r>
              <a:rPr lang="en-US" altLang="en-US" sz="1800" dirty="0"/>
              <a:t>primary </a:t>
            </a:r>
            <a:r>
              <a:rPr lang="en-US" altLang="en-US" sz="1800" dirty="0" err="1"/>
              <a:t>lobulus</a:t>
            </a:r>
            <a:endParaRPr lang="sr-Latn-CS" altLang="en-US" sz="1800" dirty="0"/>
          </a:p>
          <a:p>
            <a:pPr eaLnBrk="1" hangingPunct="1">
              <a:spcBef>
                <a:spcPct val="0"/>
              </a:spcBef>
              <a:buFontTx/>
              <a:buNone/>
            </a:pPr>
            <a:r>
              <a:rPr lang="sr-Latn-CS" altLang="en-US" sz="1800" dirty="0"/>
              <a:t>(lobulus pulmonis primarius)</a:t>
            </a:r>
          </a:p>
        </p:txBody>
      </p:sp>
    </p:spTree>
    <p:extLst>
      <p:ext uri="{BB962C8B-B14F-4D97-AF65-F5344CB8AC3E}">
        <p14:creationId xmlns:p14="http://schemas.microsoft.com/office/powerpoint/2010/main" val="164032123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1"/>
          <p:cNvPicPr>
            <a:picLocks noChangeAspect="1" noChangeArrowheads="1"/>
          </p:cNvPicPr>
          <p:nvPr/>
        </p:nvPicPr>
        <p:blipFill>
          <a:blip r:embed="rId2" cstate="print"/>
          <a:srcRect l="29840" t="6857" r="21759" b="3999"/>
          <a:stretch>
            <a:fillRect/>
          </a:stretch>
        </p:blipFill>
        <p:spPr bwMode="auto">
          <a:xfrm>
            <a:off x="1763713" y="260350"/>
            <a:ext cx="5311775" cy="6115050"/>
          </a:xfrm>
          <a:prstGeom prst="rect">
            <a:avLst/>
          </a:prstGeom>
          <a:noFill/>
          <a:ln w="9525" cap="flat" cmpd="sng">
            <a:noFill/>
            <a:bevel/>
            <a:headEnd/>
            <a:tailEnd/>
          </a:ln>
          <a:effectLst/>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3"/>
          <p:cNvPicPr>
            <a:picLocks noChangeAspect="1" noChangeArrowheads="1"/>
          </p:cNvPicPr>
          <p:nvPr/>
        </p:nvPicPr>
        <p:blipFill>
          <a:blip r:embed="rId2" cstate="print"/>
          <a:srcRect l="21680" t="14063" r="15039" b="16562"/>
          <a:stretch>
            <a:fillRect/>
          </a:stretch>
        </p:blipFill>
        <p:spPr bwMode="auto">
          <a:xfrm>
            <a:off x="357188" y="1042988"/>
            <a:ext cx="8486775" cy="5815012"/>
          </a:xfrm>
          <a:prstGeom prst="rect">
            <a:avLst/>
          </a:prstGeom>
          <a:noFill/>
          <a:ln w="9525">
            <a:noFill/>
            <a:miter lim="800000"/>
            <a:headEnd/>
            <a:tailEnd/>
          </a:ln>
        </p:spPr>
      </p:pic>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idx="4294967295"/>
          </p:nvPr>
        </p:nvSpPr>
        <p:spPr>
          <a:xfrm>
            <a:off x="612775" y="-23813"/>
            <a:ext cx="8085138" cy="715963"/>
          </a:xfrm>
        </p:spPr>
        <p:txBody>
          <a:bodyPr/>
          <a:lstStyle/>
          <a:p>
            <a:r>
              <a:rPr lang="en-US" altLang="en-US" sz="2800" b="1" dirty="0">
                <a:solidFill>
                  <a:srgbClr val="99CCFF"/>
                </a:solidFill>
                <a:latin typeface="Book Antiqua" pitchFamily="18" charset="0"/>
                <a:ea typeface="Book Antiqua" pitchFamily="18" charset="0"/>
                <a:cs typeface="Book Antiqua" pitchFamily="18" charset="0"/>
              </a:rPr>
              <a:t>LUNGS </a:t>
            </a:r>
            <a:r>
              <a:rPr lang="en-GB" altLang="en-US" sz="2800" b="1" dirty="0">
                <a:solidFill>
                  <a:srgbClr val="99CCFF"/>
                </a:solidFill>
                <a:latin typeface="Book Antiqua" pitchFamily="18" charset="0"/>
                <a:ea typeface="Book Antiqua" pitchFamily="18" charset="0"/>
                <a:cs typeface="Book Antiqua" pitchFamily="18" charset="0"/>
              </a:rPr>
              <a:t>(PULMONES)</a:t>
            </a:r>
            <a:endParaRPr lang="en-GB" altLang="en-US" dirty="0"/>
          </a:p>
        </p:txBody>
      </p:sp>
      <p:sp>
        <p:nvSpPr>
          <p:cNvPr id="31747" name="Rectangle 3"/>
          <p:cNvSpPr>
            <a:spLocks noGrp="1" noChangeArrowheads="1"/>
          </p:cNvSpPr>
          <p:nvPr>
            <p:ph type="body" idx="4294967295"/>
          </p:nvPr>
        </p:nvSpPr>
        <p:spPr>
          <a:xfrm>
            <a:off x="2501" y="476672"/>
            <a:ext cx="9109075" cy="6381328"/>
          </a:xfrm>
        </p:spPr>
        <p:txBody>
          <a:bodyPr/>
          <a:lstStyle/>
          <a:p>
            <a:pPr marL="609600" indent="-609600">
              <a:lnSpc>
                <a:spcPct val="80000"/>
              </a:lnSpc>
              <a:buFontTx/>
              <a:buNone/>
            </a:pPr>
            <a:r>
              <a:rPr lang="en-GB" altLang="en-US" sz="1800" dirty="0">
                <a:latin typeface="Book Antiqua" pitchFamily="18" charset="0"/>
                <a:ea typeface="Book Antiqua" pitchFamily="18" charset="0"/>
                <a:cs typeface="Book Antiqua" pitchFamily="18" charset="0"/>
              </a:rPr>
              <a:t>*</a:t>
            </a:r>
            <a:r>
              <a:rPr lang="en-US" altLang="en-US" sz="1800" dirty="0">
                <a:latin typeface="Book Antiqua" pitchFamily="18" charset="0"/>
                <a:ea typeface="Book Antiqua" pitchFamily="18" charset="0"/>
                <a:cs typeface="Book Antiqua" pitchFamily="18" charset="0"/>
              </a:rPr>
              <a:t> Blood vessels of the lungs:</a:t>
            </a:r>
          </a:p>
          <a:p>
            <a:pPr marL="609600" indent="-609600">
              <a:lnSpc>
                <a:spcPct val="80000"/>
              </a:lnSpc>
              <a:buFontTx/>
              <a:buNone/>
            </a:pPr>
            <a:endParaRPr lang="en-GB" altLang="en-US" sz="1800" dirty="0">
              <a:latin typeface="Book Antiqua" pitchFamily="18" charset="0"/>
              <a:ea typeface="Book Antiqua" pitchFamily="18" charset="0"/>
              <a:cs typeface="Book Antiqua" pitchFamily="18" charset="0"/>
            </a:endParaRPr>
          </a:p>
          <a:p>
            <a:pPr marL="609600" indent="-609600">
              <a:lnSpc>
                <a:spcPct val="80000"/>
              </a:lnSpc>
              <a:buFontTx/>
              <a:buNone/>
            </a:pPr>
            <a:r>
              <a:rPr lang="en-US" altLang="en-US" sz="1800" dirty="0">
                <a:latin typeface="Book Antiqua" pitchFamily="18" charset="0"/>
                <a:ea typeface="Book Antiqua" pitchFamily="18" charset="0"/>
                <a:cs typeface="Book Antiqua" pitchFamily="18" charset="0"/>
              </a:rPr>
              <a:t>	</a:t>
            </a:r>
            <a:r>
              <a:rPr lang="en-US" altLang="en-US" sz="1800" b="1" dirty="0">
                <a:latin typeface="Book Antiqua" pitchFamily="18" charset="0"/>
                <a:ea typeface="Book Antiqua" pitchFamily="18" charset="0"/>
                <a:cs typeface="Book Antiqua" pitchFamily="18" charset="0"/>
              </a:rPr>
              <a:t>1) Functional blood vessels:</a:t>
            </a:r>
            <a:br>
              <a:rPr lang="en-US" altLang="en-US" sz="1800" b="1" dirty="0">
                <a:latin typeface="Book Antiqua" pitchFamily="18" charset="0"/>
                <a:ea typeface="Book Antiqua" pitchFamily="18" charset="0"/>
                <a:cs typeface="Book Antiqua" pitchFamily="18" charset="0"/>
              </a:rPr>
            </a:br>
            <a:br>
              <a:rPr lang="en-US" altLang="en-US" sz="1800" b="1" dirty="0">
                <a:latin typeface="Book Antiqua" pitchFamily="18" charset="0"/>
                <a:ea typeface="Book Antiqua" pitchFamily="18" charset="0"/>
                <a:cs typeface="Book Antiqua" pitchFamily="18" charset="0"/>
              </a:rPr>
            </a:br>
            <a:r>
              <a:rPr lang="en-US" altLang="en-US" sz="1800" dirty="0">
                <a:latin typeface="Book Antiqua" pitchFamily="18" charset="0"/>
                <a:ea typeface="Book Antiqua" pitchFamily="18" charset="0"/>
                <a:cs typeface="Book Antiqua" pitchFamily="18" charset="0"/>
              </a:rPr>
              <a:t>- </a:t>
            </a:r>
            <a:r>
              <a:rPr lang="en-US" altLang="en-US" sz="1600" dirty="0">
                <a:latin typeface="Book Antiqua" pitchFamily="18" charset="0"/>
                <a:ea typeface="Book Antiqua" pitchFamily="18" charset="0"/>
                <a:cs typeface="Book Antiqua" pitchFamily="18" charset="0"/>
              </a:rPr>
              <a:t>Pulmonary trunk (</a:t>
            </a:r>
            <a:r>
              <a:rPr lang="en-US" altLang="en-US" sz="1600" dirty="0" err="1">
                <a:latin typeface="Book Antiqua" pitchFamily="18" charset="0"/>
                <a:ea typeface="Book Antiqua" pitchFamily="18" charset="0"/>
                <a:cs typeface="Book Antiqua" pitchFamily="18" charset="0"/>
              </a:rPr>
              <a:t>truncus</a:t>
            </a:r>
            <a:r>
              <a:rPr lang="en-US" altLang="en-US" sz="1600" dirty="0">
                <a:latin typeface="Book Antiqua" pitchFamily="18" charset="0"/>
                <a:ea typeface="Book Antiqua" pitchFamily="18" charset="0"/>
                <a:cs typeface="Book Antiqua" pitchFamily="18" charset="0"/>
              </a:rPr>
              <a:t> </a:t>
            </a:r>
            <a:r>
              <a:rPr lang="en-US" altLang="en-US" sz="1600" dirty="0" err="1">
                <a:latin typeface="Book Antiqua" pitchFamily="18" charset="0"/>
                <a:ea typeface="Book Antiqua" pitchFamily="18" charset="0"/>
                <a:cs typeface="Book Antiqua" pitchFamily="18" charset="0"/>
              </a:rPr>
              <a:t>pulmonalis</a:t>
            </a:r>
            <a:r>
              <a:rPr lang="en-US" altLang="en-US" sz="1600" dirty="0">
                <a:latin typeface="Book Antiqua" pitchFamily="18" charset="0"/>
                <a:ea typeface="Book Antiqua" pitchFamily="18" charset="0"/>
                <a:cs typeface="Book Antiqua" pitchFamily="18" charset="0"/>
              </a:rPr>
              <a:t>) leaves right ventricle of the heart and carries the</a:t>
            </a:r>
            <a:br>
              <a:rPr lang="en-US" altLang="en-US" sz="1600" dirty="0">
                <a:latin typeface="Book Antiqua" pitchFamily="18" charset="0"/>
                <a:ea typeface="Book Antiqua" pitchFamily="18" charset="0"/>
                <a:cs typeface="Book Antiqua" pitchFamily="18" charset="0"/>
              </a:rPr>
            </a:br>
            <a:r>
              <a:rPr lang="en-US" altLang="en-US" sz="1600" dirty="0">
                <a:latin typeface="Book Antiqua" pitchFamily="18" charset="0"/>
                <a:ea typeface="Book Antiqua" pitchFamily="18" charset="0"/>
                <a:cs typeface="Book Antiqua" pitchFamily="18" charset="0"/>
              </a:rPr>
              <a:t>  deoxygenated blood to the lungs, dividing into right and left pulmonary artery, which</a:t>
            </a:r>
            <a:br>
              <a:rPr lang="en-US" altLang="en-US" sz="1600" dirty="0">
                <a:latin typeface="Book Antiqua" pitchFamily="18" charset="0"/>
                <a:ea typeface="Book Antiqua" pitchFamily="18" charset="0"/>
                <a:cs typeface="Book Antiqua" pitchFamily="18" charset="0"/>
              </a:rPr>
            </a:br>
            <a:r>
              <a:rPr lang="en-US" altLang="en-US" sz="1600" dirty="0">
                <a:latin typeface="Book Antiqua" pitchFamily="18" charset="0"/>
                <a:ea typeface="Book Antiqua" pitchFamily="18" charset="0"/>
                <a:cs typeface="Book Antiqua" pitchFamily="18" charset="0"/>
              </a:rPr>
              <a:t>  divides into small lobar arteries for each lobes of the lung </a:t>
            </a:r>
            <a:br>
              <a:rPr lang="en-US" altLang="en-US" sz="1600" dirty="0">
                <a:latin typeface="Book Antiqua" pitchFamily="18" charset="0"/>
                <a:ea typeface="Book Antiqua" pitchFamily="18" charset="0"/>
                <a:cs typeface="Book Antiqua" pitchFamily="18" charset="0"/>
              </a:rPr>
            </a:br>
            <a:r>
              <a:rPr lang="en-US" altLang="en-US" sz="1600" dirty="0">
                <a:latin typeface="Book Antiqua" pitchFamily="18" charset="0"/>
                <a:ea typeface="Book Antiqua" pitchFamily="18" charset="0"/>
                <a:cs typeface="Book Antiqua" pitchFamily="18" charset="0"/>
              </a:rPr>
              <a:t>	</a:t>
            </a:r>
            <a:r>
              <a:rPr lang="en-GB" altLang="en-US" sz="1600" dirty="0" err="1">
                <a:latin typeface="Book Antiqua" pitchFamily="18" charset="0"/>
                <a:ea typeface="Book Antiqua" pitchFamily="18" charset="0"/>
                <a:cs typeface="Book Antiqua" pitchFamily="18" charset="0"/>
              </a:rPr>
              <a:t>truncus</a:t>
            </a:r>
            <a:r>
              <a:rPr lang="en-GB" altLang="en-US" sz="1600" dirty="0">
                <a:latin typeface="Book Antiqua" pitchFamily="18" charset="0"/>
                <a:ea typeface="Book Antiqua" pitchFamily="18" charset="0"/>
                <a:cs typeface="Book Antiqua" pitchFamily="18" charset="0"/>
              </a:rPr>
              <a:t> </a:t>
            </a:r>
            <a:r>
              <a:rPr lang="en-GB" altLang="en-US" sz="1600" dirty="0" err="1">
                <a:latin typeface="Book Antiqua" pitchFamily="18" charset="0"/>
                <a:ea typeface="Book Antiqua" pitchFamily="18" charset="0"/>
                <a:cs typeface="Book Antiqua" pitchFamily="18" charset="0"/>
              </a:rPr>
              <a:t>pulmonalis</a:t>
            </a:r>
            <a:r>
              <a:rPr lang="en-GB" altLang="en-US" sz="1600" dirty="0">
                <a:latin typeface="Book Antiqua" pitchFamily="18" charset="0"/>
                <a:ea typeface="Book Antiqua" pitchFamily="18" charset="0"/>
                <a:cs typeface="Book Antiqua" pitchFamily="18" charset="0"/>
              </a:rPr>
              <a:t>: - a. </a:t>
            </a:r>
            <a:r>
              <a:rPr lang="en-GB" altLang="en-US" sz="1600" dirty="0" err="1">
                <a:latin typeface="Book Antiqua" pitchFamily="18" charset="0"/>
                <a:ea typeface="Book Antiqua" pitchFamily="18" charset="0"/>
                <a:cs typeface="Book Antiqua" pitchFamily="18" charset="0"/>
              </a:rPr>
              <a:t>pulmonalis</a:t>
            </a:r>
            <a:r>
              <a:rPr lang="en-GB" altLang="en-US" sz="1600" dirty="0">
                <a:latin typeface="Book Antiqua" pitchFamily="18" charset="0"/>
                <a:ea typeface="Book Antiqua" pitchFamily="18" charset="0"/>
                <a:cs typeface="Book Antiqua" pitchFamily="18" charset="0"/>
              </a:rPr>
              <a:t> </a:t>
            </a:r>
            <a:r>
              <a:rPr lang="en-GB" altLang="en-US" sz="1600" dirty="0" err="1">
                <a:latin typeface="Book Antiqua" pitchFamily="18" charset="0"/>
                <a:ea typeface="Book Antiqua" pitchFamily="18" charset="0"/>
                <a:cs typeface="Book Antiqua" pitchFamily="18" charset="0"/>
              </a:rPr>
              <a:t>dextra</a:t>
            </a:r>
            <a:r>
              <a:rPr lang="en-GB" altLang="en-US" sz="1600" dirty="0">
                <a:latin typeface="Book Antiqua" pitchFamily="18" charset="0"/>
                <a:ea typeface="Book Antiqua" pitchFamily="18" charset="0"/>
                <a:cs typeface="Book Antiqua" pitchFamily="18" charset="0"/>
              </a:rPr>
              <a:t>         - a. </a:t>
            </a:r>
            <a:r>
              <a:rPr lang="en-GB" altLang="en-US" sz="1600" dirty="0" err="1">
                <a:latin typeface="Book Antiqua" pitchFamily="18" charset="0"/>
                <a:ea typeface="Book Antiqua" pitchFamily="18" charset="0"/>
                <a:cs typeface="Book Antiqua" pitchFamily="18" charset="0"/>
              </a:rPr>
              <a:t>lobaris</a:t>
            </a:r>
            <a:r>
              <a:rPr lang="en-GB" altLang="en-US" sz="1600" dirty="0">
                <a:latin typeface="Book Antiqua" pitchFamily="18" charset="0"/>
                <a:ea typeface="Book Antiqua" pitchFamily="18" charset="0"/>
                <a:cs typeface="Book Antiqua" pitchFamily="18" charset="0"/>
              </a:rPr>
              <a:t> superior </a:t>
            </a:r>
            <a:r>
              <a:rPr lang="en-GB" altLang="en-US" sz="1600" dirty="0" err="1">
                <a:latin typeface="Book Antiqua" pitchFamily="18" charset="0"/>
                <a:ea typeface="Book Antiqua" pitchFamily="18" charset="0"/>
                <a:cs typeface="Book Antiqua" pitchFamily="18" charset="0"/>
              </a:rPr>
              <a:t>dextra</a:t>
            </a:r>
            <a:endParaRPr lang="en-GB" altLang="en-US" sz="1600" dirty="0">
              <a:latin typeface="Book Antiqua" pitchFamily="18" charset="0"/>
              <a:ea typeface="Book Antiqua" pitchFamily="18" charset="0"/>
              <a:cs typeface="Book Antiqua" pitchFamily="18" charset="0"/>
            </a:endParaRPr>
          </a:p>
          <a:p>
            <a:pPr marL="609600" indent="-609600">
              <a:lnSpc>
                <a:spcPct val="80000"/>
              </a:lnSpc>
              <a:buFontTx/>
              <a:buNone/>
            </a:pPr>
            <a:r>
              <a:rPr lang="en-GB" altLang="en-US" sz="1600" dirty="0">
                <a:latin typeface="Book Antiqua" pitchFamily="18" charset="0"/>
                <a:ea typeface="Book Antiqua" pitchFamily="18" charset="0"/>
                <a:cs typeface="Book Antiqua" pitchFamily="18" charset="0"/>
              </a:rPr>
              <a:t>				  (right pulmonary artery)  - a. </a:t>
            </a:r>
            <a:r>
              <a:rPr lang="en-GB" altLang="en-US" sz="1600" dirty="0" err="1">
                <a:latin typeface="Book Antiqua" pitchFamily="18" charset="0"/>
                <a:ea typeface="Book Antiqua" pitchFamily="18" charset="0"/>
                <a:cs typeface="Book Antiqua" pitchFamily="18" charset="0"/>
              </a:rPr>
              <a:t>lobaris</a:t>
            </a:r>
            <a:r>
              <a:rPr lang="en-GB" altLang="en-US" sz="1600" dirty="0">
                <a:latin typeface="Book Antiqua" pitchFamily="18" charset="0"/>
                <a:ea typeface="Book Antiqua" pitchFamily="18" charset="0"/>
                <a:cs typeface="Book Antiqua" pitchFamily="18" charset="0"/>
              </a:rPr>
              <a:t> media </a:t>
            </a:r>
            <a:r>
              <a:rPr lang="en-GB" altLang="en-US" sz="1600" dirty="0" err="1">
                <a:latin typeface="Book Antiqua" pitchFamily="18" charset="0"/>
                <a:ea typeface="Book Antiqua" pitchFamily="18" charset="0"/>
                <a:cs typeface="Book Antiqua" pitchFamily="18" charset="0"/>
              </a:rPr>
              <a:t>dextra</a:t>
            </a:r>
            <a:br>
              <a:rPr lang="en-GB" altLang="en-US" sz="1600" dirty="0">
                <a:latin typeface="Book Antiqua" pitchFamily="18" charset="0"/>
                <a:ea typeface="Book Antiqua" pitchFamily="18" charset="0"/>
                <a:cs typeface="Book Antiqua" pitchFamily="18" charset="0"/>
              </a:rPr>
            </a:br>
            <a:r>
              <a:rPr lang="en-GB" altLang="en-US" sz="1600" dirty="0">
                <a:latin typeface="Book Antiqua" pitchFamily="18" charset="0"/>
                <a:ea typeface="Book Antiqua" pitchFamily="18" charset="0"/>
                <a:cs typeface="Book Antiqua" pitchFamily="18" charset="0"/>
              </a:rPr>
              <a:t>					              - a. </a:t>
            </a:r>
            <a:r>
              <a:rPr lang="en-GB" altLang="en-US" sz="1600" dirty="0" err="1">
                <a:latin typeface="Book Antiqua" pitchFamily="18" charset="0"/>
                <a:ea typeface="Book Antiqua" pitchFamily="18" charset="0"/>
                <a:cs typeface="Book Antiqua" pitchFamily="18" charset="0"/>
              </a:rPr>
              <a:t>lobaris</a:t>
            </a:r>
            <a:r>
              <a:rPr lang="en-GB" altLang="en-US" sz="1600" dirty="0">
                <a:latin typeface="Book Antiqua" pitchFamily="18" charset="0"/>
                <a:ea typeface="Book Antiqua" pitchFamily="18" charset="0"/>
                <a:cs typeface="Book Antiqua" pitchFamily="18" charset="0"/>
              </a:rPr>
              <a:t> inferior </a:t>
            </a:r>
            <a:r>
              <a:rPr lang="en-GB" altLang="en-US" sz="1600" dirty="0" err="1">
                <a:latin typeface="Book Antiqua" pitchFamily="18" charset="0"/>
                <a:ea typeface="Book Antiqua" pitchFamily="18" charset="0"/>
                <a:cs typeface="Book Antiqua" pitchFamily="18" charset="0"/>
              </a:rPr>
              <a:t>dextra</a:t>
            </a:r>
            <a:endParaRPr lang="en-GB" altLang="en-US" sz="1600" dirty="0">
              <a:latin typeface="Book Antiqua" pitchFamily="18" charset="0"/>
              <a:ea typeface="Book Antiqua" pitchFamily="18" charset="0"/>
              <a:cs typeface="Book Antiqua" pitchFamily="18" charset="0"/>
            </a:endParaRPr>
          </a:p>
          <a:p>
            <a:pPr marL="609600" indent="-609600">
              <a:lnSpc>
                <a:spcPct val="80000"/>
              </a:lnSpc>
              <a:buFontTx/>
              <a:buNone/>
            </a:pPr>
            <a:r>
              <a:rPr lang="en-GB" altLang="en-US" sz="1600" dirty="0">
                <a:latin typeface="Book Antiqua" pitchFamily="18" charset="0"/>
                <a:ea typeface="Book Antiqua" pitchFamily="18" charset="0"/>
                <a:cs typeface="Book Antiqua" pitchFamily="18" charset="0"/>
              </a:rPr>
              <a:t>				     - a. </a:t>
            </a:r>
            <a:r>
              <a:rPr lang="en-GB" altLang="en-US" sz="1600" dirty="0" err="1">
                <a:latin typeface="Book Antiqua" pitchFamily="18" charset="0"/>
                <a:ea typeface="Book Antiqua" pitchFamily="18" charset="0"/>
                <a:cs typeface="Book Antiqua" pitchFamily="18" charset="0"/>
              </a:rPr>
              <a:t>pulmonalis</a:t>
            </a:r>
            <a:r>
              <a:rPr lang="en-GB" altLang="en-US" sz="1600" dirty="0">
                <a:latin typeface="Book Antiqua" pitchFamily="18" charset="0"/>
                <a:ea typeface="Book Antiqua" pitchFamily="18" charset="0"/>
                <a:cs typeface="Book Antiqua" pitchFamily="18" charset="0"/>
              </a:rPr>
              <a:t> </a:t>
            </a:r>
            <a:r>
              <a:rPr lang="en-GB" altLang="en-US" sz="1600" dirty="0" err="1">
                <a:latin typeface="Book Antiqua" pitchFamily="18" charset="0"/>
                <a:ea typeface="Book Antiqua" pitchFamily="18" charset="0"/>
                <a:cs typeface="Book Antiqua" pitchFamily="18" charset="0"/>
              </a:rPr>
              <a:t>sinistra</a:t>
            </a:r>
            <a:r>
              <a:rPr lang="en-GB" altLang="en-US" sz="1600" dirty="0">
                <a:latin typeface="Book Antiqua" pitchFamily="18" charset="0"/>
                <a:ea typeface="Book Antiqua" pitchFamily="18" charset="0"/>
                <a:cs typeface="Book Antiqua" pitchFamily="18" charset="0"/>
              </a:rPr>
              <a:t>    - a. </a:t>
            </a:r>
            <a:r>
              <a:rPr lang="en-GB" altLang="en-US" sz="1600" dirty="0" err="1">
                <a:latin typeface="Book Antiqua" pitchFamily="18" charset="0"/>
                <a:ea typeface="Book Antiqua" pitchFamily="18" charset="0"/>
                <a:cs typeface="Book Antiqua" pitchFamily="18" charset="0"/>
              </a:rPr>
              <a:t>lobaris</a:t>
            </a:r>
            <a:r>
              <a:rPr lang="en-GB" altLang="en-US" sz="1600" dirty="0">
                <a:latin typeface="Book Antiqua" pitchFamily="18" charset="0"/>
                <a:ea typeface="Book Antiqua" pitchFamily="18" charset="0"/>
                <a:cs typeface="Book Antiqua" pitchFamily="18" charset="0"/>
              </a:rPr>
              <a:t> superior </a:t>
            </a:r>
            <a:r>
              <a:rPr lang="en-GB" altLang="en-US" sz="1600" dirty="0" err="1">
                <a:latin typeface="Book Antiqua" pitchFamily="18" charset="0"/>
                <a:ea typeface="Book Antiqua" pitchFamily="18" charset="0"/>
                <a:cs typeface="Book Antiqua" pitchFamily="18" charset="0"/>
              </a:rPr>
              <a:t>sinistra</a:t>
            </a:r>
            <a:endParaRPr lang="en-GB" altLang="en-US" sz="1600" dirty="0">
              <a:latin typeface="Book Antiqua" pitchFamily="18" charset="0"/>
              <a:ea typeface="Book Antiqua" pitchFamily="18" charset="0"/>
              <a:cs typeface="Book Antiqua" pitchFamily="18" charset="0"/>
            </a:endParaRPr>
          </a:p>
          <a:p>
            <a:pPr marL="609600" indent="-609600">
              <a:lnSpc>
                <a:spcPct val="80000"/>
              </a:lnSpc>
              <a:buFontTx/>
              <a:buNone/>
            </a:pPr>
            <a:r>
              <a:rPr lang="en-GB" altLang="en-US" sz="1600" dirty="0">
                <a:latin typeface="Book Antiqua" pitchFamily="18" charset="0"/>
                <a:ea typeface="Book Antiqua" pitchFamily="18" charset="0"/>
                <a:cs typeface="Book Antiqua" pitchFamily="18" charset="0"/>
              </a:rPr>
              <a:t>				 (left pulmonary artery)        - a. </a:t>
            </a:r>
            <a:r>
              <a:rPr lang="en-GB" altLang="en-US" sz="1600" dirty="0" err="1">
                <a:latin typeface="Book Antiqua" pitchFamily="18" charset="0"/>
                <a:ea typeface="Book Antiqua" pitchFamily="18" charset="0"/>
                <a:cs typeface="Book Antiqua" pitchFamily="18" charset="0"/>
              </a:rPr>
              <a:t>lobaris</a:t>
            </a:r>
            <a:r>
              <a:rPr lang="en-GB" altLang="en-US" sz="1600" dirty="0">
                <a:latin typeface="Book Antiqua" pitchFamily="18" charset="0"/>
                <a:ea typeface="Book Antiqua" pitchFamily="18" charset="0"/>
                <a:cs typeface="Book Antiqua" pitchFamily="18" charset="0"/>
              </a:rPr>
              <a:t> </a:t>
            </a:r>
            <a:r>
              <a:rPr lang="en-GB" altLang="en-US" sz="1600" dirty="0" err="1">
                <a:latin typeface="Book Antiqua" pitchFamily="18" charset="0"/>
                <a:ea typeface="Book Antiqua" pitchFamily="18" charset="0"/>
                <a:cs typeface="Book Antiqua" pitchFamily="18" charset="0"/>
              </a:rPr>
              <a:t>inferir</a:t>
            </a:r>
            <a:r>
              <a:rPr lang="en-GB" altLang="en-US" sz="1600" dirty="0">
                <a:latin typeface="Book Antiqua" pitchFamily="18" charset="0"/>
                <a:ea typeface="Book Antiqua" pitchFamily="18" charset="0"/>
                <a:cs typeface="Book Antiqua" pitchFamily="18" charset="0"/>
              </a:rPr>
              <a:t> </a:t>
            </a:r>
            <a:r>
              <a:rPr lang="en-GB" altLang="en-US" sz="1600" dirty="0" err="1">
                <a:latin typeface="Book Antiqua" pitchFamily="18" charset="0"/>
                <a:ea typeface="Book Antiqua" pitchFamily="18" charset="0"/>
                <a:cs typeface="Book Antiqua" pitchFamily="18" charset="0"/>
              </a:rPr>
              <a:t>sinistra</a:t>
            </a:r>
            <a:endParaRPr lang="en-GB" altLang="en-US" sz="1600" dirty="0">
              <a:latin typeface="Book Antiqua" pitchFamily="18" charset="0"/>
              <a:ea typeface="Book Antiqua" pitchFamily="18" charset="0"/>
              <a:cs typeface="Book Antiqua" pitchFamily="18" charset="0"/>
            </a:endParaRPr>
          </a:p>
          <a:p>
            <a:pPr marL="609600" indent="-609600">
              <a:lnSpc>
                <a:spcPct val="80000"/>
              </a:lnSpc>
              <a:buFontTx/>
              <a:buNone/>
            </a:pPr>
            <a:r>
              <a:rPr lang="en-US" altLang="en-US" sz="1600" dirty="0">
                <a:latin typeface="Book Antiqua" pitchFamily="18" charset="0"/>
                <a:ea typeface="Book Antiqua" pitchFamily="18" charset="0"/>
                <a:cs typeface="Book Antiqua" pitchFamily="18" charset="0"/>
              </a:rPr>
              <a:t>* Lobar arteries branches into segmental arteries that enter in each pulmonary segment of pulmonary lobe, and then to smaller branches that enter in </a:t>
            </a:r>
            <a:r>
              <a:rPr lang="en-US" altLang="en-US" sz="1600" dirty="0" err="1">
                <a:latin typeface="Book Antiqua" pitchFamily="18" charset="0"/>
                <a:ea typeface="Book Antiqua" pitchFamily="18" charset="0"/>
                <a:cs typeface="Book Antiqua" pitchFamily="18" charset="0"/>
              </a:rPr>
              <a:t>lobuli</a:t>
            </a:r>
            <a:r>
              <a:rPr lang="en-US" altLang="en-US" sz="1600" dirty="0">
                <a:latin typeface="Book Antiqua" pitchFamily="18" charset="0"/>
                <a:ea typeface="Book Antiqua" pitchFamily="18" charset="0"/>
                <a:cs typeface="Book Antiqua" pitchFamily="18" charset="0"/>
              </a:rPr>
              <a:t>. The smallest branches are capillaries that surround the alveoli.</a:t>
            </a:r>
          </a:p>
          <a:p>
            <a:pPr marL="609600" indent="-609600">
              <a:lnSpc>
                <a:spcPct val="80000"/>
              </a:lnSpc>
              <a:buFontTx/>
              <a:buNone/>
            </a:pPr>
            <a:r>
              <a:rPr lang="en-US" altLang="en-US" sz="1600" dirty="0">
                <a:latin typeface="Book Antiqua" pitchFamily="18" charset="0"/>
                <a:ea typeface="Book Antiqua" pitchFamily="18" charset="0"/>
                <a:cs typeface="Book Antiqua" pitchFamily="18" charset="0"/>
              </a:rPr>
              <a:t>* Oxygenated blood is carried by </a:t>
            </a:r>
            <a:r>
              <a:rPr lang="en-US" altLang="en-US" sz="1600" dirty="0" err="1">
                <a:latin typeface="Book Antiqua" pitchFamily="18" charset="0"/>
                <a:ea typeface="Book Antiqua" pitchFamily="18" charset="0"/>
                <a:cs typeface="Book Antiqua" pitchFamily="18" charset="0"/>
              </a:rPr>
              <a:t>venullae</a:t>
            </a:r>
            <a:r>
              <a:rPr lang="en-US" altLang="en-US" sz="1600" dirty="0">
                <a:latin typeface="Book Antiqua" pitchFamily="18" charset="0"/>
                <a:ea typeface="Book Antiqua" pitchFamily="18" charset="0"/>
                <a:cs typeface="Book Antiqua" pitchFamily="18" charset="0"/>
              </a:rPr>
              <a:t> that continue capillaries. By joining, they form larger veins, segmental, lobar veins and the biggest veins that leave the lung are the pulmonary veins (2 from each lung), that carry oxygenated blood to left atrium of the heart.</a:t>
            </a:r>
            <a:br>
              <a:rPr lang="en-US" altLang="en-US" sz="1600" dirty="0">
                <a:latin typeface="Book Antiqua" pitchFamily="18" charset="0"/>
                <a:ea typeface="Book Antiqua" pitchFamily="18" charset="0"/>
                <a:cs typeface="Book Antiqua" pitchFamily="18" charset="0"/>
              </a:rPr>
            </a:br>
            <a:endParaRPr lang="en-US" altLang="en-US" sz="1600" dirty="0">
              <a:latin typeface="Book Antiqua" pitchFamily="18" charset="0"/>
              <a:ea typeface="Book Antiqua" pitchFamily="18" charset="0"/>
              <a:cs typeface="Book Antiqua" pitchFamily="18" charset="0"/>
            </a:endParaRPr>
          </a:p>
          <a:p>
            <a:pPr marL="609600" indent="-609600">
              <a:lnSpc>
                <a:spcPct val="80000"/>
              </a:lnSpc>
              <a:buFontTx/>
              <a:buNone/>
            </a:pPr>
            <a:r>
              <a:rPr lang="en-US" altLang="en-US" sz="1800" dirty="0">
                <a:latin typeface="Book Antiqua" pitchFamily="18" charset="0"/>
                <a:ea typeface="Book Antiqua" pitchFamily="18" charset="0"/>
                <a:cs typeface="Book Antiqua" pitchFamily="18" charset="0"/>
              </a:rPr>
              <a:t>	</a:t>
            </a:r>
            <a:r>
              <a:rPr lang="en-US" altLang="en-US" sz="1800" b="1" dirty="0">
                <a:latin typeface="Book Antiqua" pitchFamily="18" charset="0"/>
                <a:ea typeface="Book Antiqua" pitchFamily="18" charset="0"/>
                <a:cs typeface="Book Antiqua" pitchFamily="18" charset="0"/>
              </a:rPr>
              <a:t>2) Nutritive blood vessels:</a:t>
            </a:r>
          </a:p>
          <a:p>
            <a:pPr marL="609600" indent="-609600">
              <a:lnSpc>
                <a:spcPct val="80000"/>
              </a:lnSpc>
              <a:buFontTx/>
              <a:buNone/>
            </a:pPr>
            <a:endParaRPr lang="en-US" altLang="en-US" sz="1800" dirty="0">
              <a:latin typeface="Book Antiqua" pitchFamily="18" charset="0"/>
              <a:ea typeface="Book Antiqua" pitchFamily="18" charset="0"/>
              <a:cs typeface="Book Antiqua" pitchFamily="18" charset="0"/>
            </a:endParaRPr>
          </a:p>
          <a:p>
            <a:pPr marL="609600" indent="-609600">
              <a:lnSpc>
                <a:spcPct val="80000"/>
              </a:lnSpc>
              <a:buFontTx/>
              <a:buNone/>
            </a:pPr>
            <a:r>
              <a:rPr lang="en-US" altLang="en-US" sz="1800" dirty="0">
                <a:latin typeface="Book Antiqua" pitchFamily="18" charset="0"/>
                <a:ea typeface="Book Antiqua" pitchFamily="18" charset="0"/>
                <a:cs typeface="Book Antiqua" pitchFamily="18" charset="0"/>
              </a:rPr>
              <a:t>* - Nutritive arteries carry the oxygenated blood to cells of the lungs and bronchial tree</a:t>
            </a:r>
            <a:br>
              <a:rPr lang="en-US" altLang="en-US" sz="1800" dirty="0">
                <a:latin typeface="Book Antiqua" pitchFamily="18" charset="0"/>
                <a:ea typeface="Book Antiqua" pitchFamily="18" charset="0"/>
                <a:cs typeface="Book Antiqua" pitchFamily="18" charset="0"/>
              </a:rPr>
            </a:br>
            <a:r>
              <a:rPr lang="en-US" altLang="en-US" sz="1800" dirty="0">
                <a:latin typeface="Book Antiqua" pitchFamily="18" charset="0"/>
                <a:ea typeface="Book Antiqua" pitchFamily="18" charset="0"/>
                <a:cs typeface="Book Antiqua" pitchFamily="18" charset="0"/>
              </a:rPr>
              <a:t>These are </a:t>
            </a:r>
            <a:r>
              <a:rPr lang="en-GB" altLang="en-US" sz="1800" b="1" dirty="0">
                <a:latin typeface="Book Antiqua" pitchFamily="18" charset="0"/>
                <a:ea typeface="Book Antiqua" pitchFamily="18" charset="0"/>
                <a:cs typeface="Book Antiqua" pitchFamily="18" charset="0"/>
              </a:rPr>
              <a:t>rami </a:t>
            </a:r>
            <a:r>
              <a:rPr lang="en-GB" altLang="en-US" sz="1800" b="1" dirty="0" err="1">
                <a:latin typeface="Book Antiqua" pitchFamily="18" charset="0"/>
                <a:ea typeface="Book Antiqua" pitchFamily="18" charset="0"/>
                <a:cs typeface="Book Antiqua" pitchFamily="18" charset="0"/>
              </a:rPr>
              <a:t>bronchiales</a:t>
            </a:r>
            <a:r>
              <a:rPr lang="en-GB" altLang="en-US" sz="1800" dirty="0">
                <a:latin typeface="Book Antiqua" pitchFamily="18" charset="0"/>
                <a:ea typeface="Book Antiqua" pitchFamily="18" charset="0"/>
                <a:cs typeface="Book Antiqua" pitchFamily="18" charset="0"/>
              </a:rPr>
              <a:t>, the branches of thoracic aorta</a:t>
            </a:r>
          </a:p>
          <a:p>
            <a:pPr marL="609600" indent="-609600">
              <a:lnSpc>
                <a:spcPct val="80000"/>
              </a:lnSpc>
              <a:buFontTx/>
              <a:buNone/>
            </a:pPr>
            <a:r>
              <a:rPr lang="en-U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  Nutritive veins carry deoxygenated blood from the lung cells. These are bronchial veins, that  drain into </a:t>
            </a:r>
            <a:r>
              <a:rPr lang="en-GB" altLang="en-US" sz="1800" dirty="0" err="1">
                <a:latin typeface="Book Antiqua" pitchFamily="18" charset="0"/>
                <a:ea typeface="Book Antiqua" pitchFamily="18" charset="0"/>
                <a:cs typeface="Book Antiqua" pitchFamily="18" charset="0"/>
              </a:rPr>
              <a:t>ayzgos</a:t>
            </a:r>
            <a:r>
              <a:rPr lang="en-GB" altLang="en-US" sz="1800" dirty="0">
                <a:latin typeface="Book Antiqua" pitchFamily="18" charset="0"/>
                <a:ea typeface="Book Antiqua" pitchFamily="18" charset="0"/>
                <a:cs typeface="Book Antiqua" pitchFamily="18" charset="0"/>
              </a:rPr>
              <a:t> vein (from the right lung)</a:t>
            </a:r>
            <a:r>
              <a:rPr lang="en-U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or into </a:t>
            </a:r>
            <a:r>
              <a:rPr lang="en-GB" altLang="en-US" sz="1800" dirty="0" err="1">
                <a:latin typeface="Book Antiqua" pitchFamily="18" charset="0"/>
                <a:ea typeface="Book Antiqua" pitchFamily="18" charset="0"/>
                <a:cs typeface="Book Antiqua" pitchFamily="18" charset="0"/>
              </a:rPr>
              <a:t>hemiazygos</a:t>
            </a:r>
            <a:r>
              <a:rPr lang="en-GB" altLang="en-US" sz="1800" dirty="0">
                <a:latin typeface="Book Antiqua" pitchFamily="18" charset="0"/>
                <a:ea typeface="Book Antiqua" pitchFamily="18" charset="0"/>
                <a:cs typeface="Book Antiqua" pitchFamily="18" charset="0"/>
              </a:rPr>
              <a:t> vein (from the left lung)</a:t>
            </a:r>
            <a:endParaRPr lang="en-US" altLang="en-US" sz="1800" dirty="0">
              <a:latin typeface="Book Antiqua" pitchFamily="18" charset="0"/>
              <a:ea typeface="Book Antiqua" pitchFamily="18" charset="0"/>
              <a:cs typeface="Book Antiqua" pitchFamily="18" charset="0"/>
            </a:endParaRPr>
          </a:p>
          <a:p>
            <a:pPr marL="609600" indent="-609600">
              <a:lnSpc>
                <a:spcPct val="80000"/>
              </a:lnSpc>
              <a:buFontTx/>
              <a:buNone/>
            </a:pPr>
            <a:endParaRPr lang="en-GB" altLang="en-US" sz="1800" dirty="0">
              <a:latin typeface="Book Antiqua" pitchFamily="18" charset="0"/>
              <a:ea typeface="Book Antiqua" pitchFamily="18" charset="0"/>
              <a:cs typeface="Book Antiqua" pitchFamily="18" charset="0"/>
            </a:endParaRPr>
          </a:p>
          <a:p>
            <a:pPr marL="609600" indent="-609600">
              <a:lnSpc>
                <a:spcPct val="80000"/>
              </a:lnSpc>
              <a:buFontTx/>
              <a:buNone/>
            </a:pPr>
            <a:endParaRPr lang="en-GB" altLang="en-US" sz="1800" dirty="0">
              <a:latin typeface="Book Antiqua" pitchFamily="18" charset="0"/>
              <a:ea typeface="Book Antiqua" pitchFamily="18" charset="0"/>
              <a:cs typeface="Book Antiqua" pitchFamily="18" charset="0"/>
            </a:endParaRPr>
          </a:p>
        </p:txBody>
      </p:sp>
    </p:spTree>
    <p:custDataLst>
      <p:tags r:id="rId1"/>
    </p:custDataLst>
  </p:cSld>
  <p:clrMapOvr>
    <a:masterClrMapping/>
  </p:clrMapOvr>
  <p:transition spd="slow">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31747">
                                            <p:txEl>
                                              <p:pRg st="0" end="0"/>
                                            </p:txEl>
                                          </p:spTgt>
                                        </p:tgtEl>
                                        <p:attrNameLst>
                                          <p:attrName>style.visibility</p:attrName>
                                        </p:attrNameLst>
                                      </p:cBhvr>
                                      <p:to>
                                        <p:strVal val="visible"/>
                                      </p:to>
                                    </p:set>
                                    <p:anim calcmode="lin" valueType="num">
                                      <p:cBhvr>
                                        <p:cTn id="7" dur="500" fill="hold"/>
                                        <p:tgtEl>
                                          <p:spTgt spid="3174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1747">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1747">
                                            <p:txEl>
                                              <p:pRg st="0" end="0"/>
                                            </p:txEl>
                                          </p:spTgt>
                                        </p:tgtEl>
                                        <p:attrNameLst>
                                          <p:attrName>style.rotation</p:attrName>
                                        </p:attrNameLst>
                                      </p:cBhvr>
                                      <p:tavLst>
                                        <p:tav tm="0">
                                          <p:val>
                                            <p:fltVal val="90"/>
                                          </p:val>
                                        </p:tav>
                                        <p:tav tm="100000">
                                          <p:val>
                                            <p:fltVal val="0"/>
                                          </p:val>
                                        </p:tav>
                                      </p:tavLst>
                                    </p:anim>
                                    <p:animEffect transition="in" filter="fade">
                                      <p:cBhvr>
                                        <p:cTn id="10" dur="500"/>
                                        <p:tgtEl>
                                          <p:spTgt spid="31747">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31747">
                                            <p:txEl>
                                              <p:pRg st="2" end="2"/>
                                            </p:txEl>
                                          </p:spTgt>
                                        </p:tgtEl>
                                        <p:attrNameLst>
                                          <p:attrName>style.visibility</p:attrName>
                                        </p:attrNameLst>
                                      </p:cBhvr>
                                      <p:to>
                                        <p:strVal val="visible"/>
                                      </p:to>
                                    </p:set>
                                    <p:anim calcmode="lin" valueType="num">
                                      <p:cBhvr>
                                        <p:cTn id="15" dur="500" fill="hold"/>
                                        <p:tgtEl>
                                          <p:spTgt spid="31747">
                                            <p:txEl>
                                              <p:pRg st="2" end="2"/>
                                            </p:txEl>
                                          </p:spTgt>
                                        </p:tgtEl>
                                        <p:attrNameLst>
                                          <p:attrName>ppt_w</p:attrName>
                                        </p:attrNameLst>
                                      </p:cBhvr>
                                      <p:tavLst>
                                        <p:tav tm="0">
                                          <p:val>
                                            <p:fltVal val="0"/>
                                          </p:val>
                                        </p:tav>
                                        <p:tav tm="100000">
                                          <p:val>
                                            <p:strVal val="#ppt_w"/>
                                          </p:val>
                                        </p:tav>
                                      </p:tavLst>
                                    </p:anim>
                                    <p:anim calcmode="lin" valueType="num">
                                      <p:cBhvr>
                                        <p:cTn id="16" dur="500" fill="hold"/>
                                        <p:tgtEl>
                                          <p:spTgt spid="31747">
                                            <p:txEl>
                                              <p:pRg st="2" end="2"/>
                                            </p:txEl>
                                          </p:spTgt>
                                        </p:tgtEl>
                                        <p:attrNameLst>
                                          <p:attrName>ppt_h</p:attrName>
                                        </p:attrNameLst>
                                      </p:cBhvr>
                                      <p:tavLst>
                                        <p:tav tm="0">
                                          <p:val>
                                            <p:fltVal val="0"/>
                                          </p:val>
                                        </p:tav>
                                        <p:tav tm="100000">
                                          <p:val>
                                            <p:strVal val="#ppt_h"/>
                                          </p:val>
                                        </p:tav>
                                      </p:tavLst>
                                    </p:anim>
                                    <p:anim calcmode="lin" valueType="num">
                                      <p:cBhvr>
                                        <p:cTn id="17" dur="500" fill="hold"/>
                                        <p:tgtEl>
                                          <p:spTgt spid="31747">
                                            <p:txEl>
                                              <p:pRg st="2" end="2"/>
                                            </p:txEl>
                                          </p:spTgt>
                                        </p:tgtEl>
                                        <p:attrNameLst>
                                          <p:attrName>style.rotation</p:attrName>
                                        </p:attrNameLst>
                                      </p:cBhvr>
                                      <p:tavLst>
                                        <p:tav tm="0">
                                          <p:val>
                                            <p:fltVal val="90"/>
                                          </p:val>
                                        </p:tav>
                                        <p:tav tm="100000">
                                          <p:val>
                                            <p:fltVal val="0"/>
                                          </p:val>
                                        </p:tav>
                                      </p:tavLst>
                                    </p:anim>
                                    <p:animEffect transition="in" filter="fade">
                                      <p:cBhvr>
                                        <p:cTn id="18" dur="500"/>
                                        <p:tgtEl>
                                          <p:spTgt spid="31747">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iterate type="lt">
                                    <p:tmPct val="5000"/>
                                  </p:iterate>
                                  <p:childTnLst>
                                    <p:set>
                                      <p:cBhvr>
                                        <p:cTn id="22" dur="1" fill="hold">
                                          <p:stCondLst>
                                            <p:cond delay="0"/>
                                          </p:stCondLst>
                                        </p:cTn>
                                        <p:tgtEl>
                                          <p:spTgt spid="31747">
                                            <p:txEl>
                                              <p:pRg st="3" end="3"/>
                                            </p:txEl>
                                          </p:spTgt>
                                        </p:tgtEl>
                                        <p:attrNameLst>
                                          <p:attrName>style.visibility</p:attrName>
                                        </p:attrNameLst>
                                      </p:cBhvr>
                                      <p:to>
                                        <p:strVal val="visible"/>
                                      </p:to>
                                    </p:set>
                                    <p:anim calcmode="lin" valueType="num">
                                      <p:cBhvr>
                                        <p:cTn id="23" dur="500" fill="hold"/>
                                        <p:tgtEl>
                                          <p:spTgt spid="31747">
                                            <p:txEl>
                                              <p:pRg st="3" end="3"/>
                                            </p:txEl>
                                          </p:spTgt>
                                        </p:tgtEl>
                                        <p:attrNameLst>
                                          <p:attrName>ppt_w</p:attrName>
                                        </p:attrNameLst>
                                      </p:cBhvr>
                                      <p:tavLst>
                                        <p:tav tm="0">
                                          <p:val>
                                            <p:fltVal val="0"/>
                                          </p:val>
                                        </p:tav>
                                        <p:tav tm="100000">
                                          <p:val>
                                            <p:strVal val="#ppt_w"/>
                                          </p:val>
                                        </p:tav>
                                      </p:tavLst>
                                    </p:anim>
                                    <p:anim calcmode="lin" valueType="num">
                                      <p:cBhvr>
                                        <p:cTn id="24" dur="500" fill="hold"/>
                                        <p:tgtEl>
                                          <p:spTgt spid="31747">
                                            <p:txEl>
                                              <p:pRg st="3" end="3"/>
                                            </p:txEl>
                                          </p:spTgt>
                                        </p:tgtEl>
                                        <p:attrNameLst>
                                          <p:attrName>ppt_h</p:attrName>
                                        </p:attrNameLst>
                                      </p:cBhvr>
                                      <p:tavLst>
                                        <p:tav tm="0">
                                          <p:val>
                                            <p:fltVal val="0"/>
                                          </p:val>
                                        </p:tav>
                                        <p:tav tm="100000">
                                          <p:val>
                                            <p:strVal val="#ppt_h"/>
                                          </p:val>
                                        </p:tav>
                                      </p:tavLst>
                                    </p:anim>
                                    <p:anim calcmode="lin" valueType="num">
                                      <p:cBhvr>
                                        <p:cTn id="25" dur="500" fill="hold"/>
                                        <p:tgtEl>
                                          <p:spTgt spid="31747">
                                            <p:txEl>
                                              <p:pRg st="3" end="3"/>
                                            </p:txEl>
                                          </p:spTgt>
                                        </p:tgtEl>
                                        <p:attrNameLst>
                                          <p:attrName>style.rotation</p:attrName>
                                        </p:attrNameLst>
                                      </p:cBhvr>
                                      <p:tavLst>
                                        <p:tav tm="0">
                                          <p:val>
                                            <p:fltVal val="90"/>
                                          </p:val>
                                        </p:tav>
                                        <p:tav tm="100000">
                                          <p:val>
                                            <p:fltVal val="0"/>
                                          </p:val>
                                        </p:tav>
                                      </p:tavLst>
                                    </p:anim>
                                    <p:animEffect transition="in" filter="fade">
                                      <p:cBhvr>
                                        <p:cTn id="26" dur="500"/>
                                        <p:tgtEl>
                                          <p:spTgt spid="31747">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iterate type="lt">
                                    <p:tmPct val="5000"/>
                                  </p:iterate>
                                  <p:childTnLst>
                                    <p:set>
                                      <p:cBhvr>
                                        <p:cTn id="30" dur="1" fill="hold">
                                          <p:stCondLst>
                                            <p:cond delay="0"/>
                                          </p:stCondLst>
                                        </p:cTn>
                                        <p:tgtEl>
                                          <p:spTgt spid="31747">
                                            <p:txEl>
                                              <p:pRg st="4" end="4"/>
                                            </p:txEl>
                                          </p:spTgt>
                                        </p:tgtEl>
                                        <p:attrNameLst>
                                          <p:attrName>style.visibility</p:attrName>
                                        </p:attrNameLst>
                                      </p:cBhvr>
                                      <p:to>
                                        <p:strVal val="visible"/>
                                      </p:to>
                                    </p:set>
                                    <p:anim calcmode="lin" valueType="num">
                                      <p:cBhvr>
                                        <p:cTn id="31" dur="500" fill="hold"/>
                                        <p:tgtEl>
                                          <p:spTgt spid="31747">
                                            <p:txEl>
                                              <p:pRg st="4" end="4"/>
                                            </p:txEl>
                                          </p:spTgt>
                                        </p:tgtEl>
                                        <p:attrNameLst>
                                          <p:attrName>ppt_w</p:attrName>
                                        </p:attrNameLst>
                                      </p:cBhvr>
                                      <p:tavLst>
                                        <p:tav tm="0">
                                          <p:val>
                                            <p:fltVal val="0"/>
                                          </p:val>
                                        </p:tav>
                                        <p:tav tm="100000">
                                          <p:val>
                                            <p:strVal val="#ppt_w"/>
                                          </p:val>
                                        </p:tav>
                                      </p:tavLst>
                                    </p:anim>
                                    <p:anim calcmode="lin" valueType="num">
                                      <p:cBhvr>
                                        <p:cTn id="32" dur="500" fill="hold"/>
                                        <p:tgtEl>
                                          <p:spTgt spid="31747">
                                            <p:txEl>
                                              <p:pRg st="4" end="4"/>
                                            </p:txEl>
                                          </p:spTgt>
                                        </p:tgtEl>
                                        <p:attrNameLst>
                                          <p:attrName>ppt_h</p:attrName>
                                        </p:attrNameLst>
                                      </p:cBhvr>
                                      <p:tavLst>
                                        <p:tav tm="0">
                                          <p:val>
                                            <p:fltVal val="0"/>
                                          </p:val>
                                        </p:tav>
                                        <p:tav tm="100000">
                                          <p:val>
                                            <p:strVal val="#ppt_h"/>
                                          </p:val>
                                        </p:tav>
                                      </p:tavLst>
                                    </p:anim>
                                    <p:anim calcmode="lin" valueType="num">
                                      <p:cBhvr>
                                        <p:cTn id="33" dur="500" fill="hold"/>
                                        <p:tgtEl>
                                          <p:spTgt spid="31747">
                                            <p:txEl>
                                              <p:pRg st="4" end="4"/>
                                            </p:txEl>
                                          </p:spTgt>
                                        </p:tgtEl>
                                        <p:attrNameLst>
                                          <p:attrName>style.rotation</p:attrName>
                                        </p:attrNameLst>
                                      </p:cBhvr>
                                      <p:tavLst>
                                        <p:tav tm="0">
                                          <p:val>
                                            <p:fltVal val="90"/>
                                          </p:val>
                                        </p:tav>
                                        <p:tav tm="100000">
                                          <p:val>
                                            <p:fltVal val="0"/>
                                          </p:val>
                                        </p:tav>
                                      </p:tavLst>
                                    </p:anim>
                                    <p:animEffect transition="in" filter="fade">
                                      <p:cBhvr>
                                        <p:cTn id="34" dur="500"/>
                                        <p:tgtEl>
                                          <p:spTgt spid="31747">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iterate type="lt">
                                    <p:tmPct val="5000"/>
                                  </p:iterate>
                                  <p:childTnLst>
                                    <p:set>
                                      <p:cBhvr>
                                        <p:cTn id="38" dur="1" fill="hold">
                                          <p:stCondLst>
                                            <p:cond delay="0"/>
                                          </p:stCondLst>
                                        </p:cTn>
                                        <p:tgtEl>
                                          <p:spTgt spid="31747">
                                            <p:txEl>
                                              <p:pRg st="5" end="5"/>
                                            </p:txEl>
                                          </p:spTgt>
                                        </p:tgtEl>
                                        <p:attrNameLst>
                                          <p:attrName>style.visibility</p:attrName>
                                        </p:attrNameLst>
                                      </p:cBhvr>
                                      <p:to>
                                        <p:strVal val="visible"/>
                                      </p:to>
                                    </p:set>
                                    <p:anim calcmode="lin" valueType="num">
                                      <p:cBhvr>
                                        <p:cTn id="39" dur="500" fill="hold"/>
                                        <p:tgtEl>
                                          <p:spTgt spid="31747">
                                            <p:txEl>
                                              <p:pRg st="5" end="5"/>
                                            </p:txEl>
                                          </p:spTgt>
                                        </p:tgtEl>
                                        <p:attrNameLst>
                                          <p:attrName>ppt_w</p:attrName>
                                        </p:attrNameLst>
                                      </p:cBhvr>
                                      <p:tavLst>
                                        <p:tav tm="0">
                                          <p:val>
                                            <p:fltVal val="0"/>
                                          </p:val>
                                        </p:tav>
                                        <p:tav tm="100000">
                                          <p:val>
                                            <p:strVal val="#ppt_w"/>
                                          </p:val>
                                        </p:tav>
                                      </p:tavLst>
                                    </p:anim>
                                    <p:anim calcmode="lin" valueType="num">
                                      <p:cBhvr>
                                        <p:cTn id="40" dur="500" fill="hold"/>
                                        <p:tgtEl>
                                          <p:spTgt spid="31747">
                                            <p:txEl>
                                              <p:pRg st="5" end="5"/>
                                            </p:txEl>
                                          </p:spTgt>
                                        </p:tgtEl>
                                        <p:attrNameLst>
                                          <p:attrName>ppt_h</p:attrName>
                                        </p:attrNameLst>
                                      </p:cBhvr>
                                      <p:tavLst>
                                        <p:tav tm="0">
                                          <p:val>
                                            <p:fltVal val="0"/>
                                          </p:val>
                                        </p:tav>
                                        <p:tav tm="100000">
                                          <p:val>
                                            <p:strVal val="#ppt_h"/>
                                          </p:val>
                                        </p:tav>
                                      </p:tavLst>
                                    </p:anim>
                                    <p:anim calcmode="lin" valueType="num">
                                      <p:cBhvr>
                                        <p:cTn id="41" dur="500" fill="hold"/>
                                        <p:tgtEl>
                                          <p:spTgt spid="31747">
                                            <p:txEl>
                                              <p:pRg st="5" end="5"/>
                                            </p:txEl>
                                          </p:spTgt>
                                        </p:tgtEl>
                                        <p:attrNameLst>
                                          <p:attrName>style.rotation</p:attrName>
                                        </p:attrNameLst>
                                      </p:cBhvr>
                                      <p:tavLst>
                                        <p:tav tm="0">
                                          <p:val>
                                            <p:fltVal val="90"/>
                                          </p:val>
                                        </p:tav>
                                        <p:tav tm="100000">
                                          <p:val>
                                            <p:fltVal val="0"/>
                                          </p:val>
                                        </p:tav>
                                      </p:tavLst>
                                    </p:anim>
                                    <p:animEffect transition="in" filter="fade">
                                      <p:cBhvr>
                                        <p:cTn id="42" dur="500"/>
                                        <p:tgtEl>
                                          <p:spTgt spid="31747">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iterate type="lt">
                                    <p:tmPct val="5000"/>
                                  </p:iterate>
                                  <p:childTnLst>
                                    <p:set>
                                      <p:cBhvr>
                                        <p:cTn id="46" dur="1" fill="hold">
                                          <p:stCondLst>
                                            <p:cond delay="0"/>
                                          </p:stCondLst>
                                        </p:cTn>
                                        <p:tgtEl>
                                          <p:spTgt spid="31747">
                                            <p:txEl>
                                              <p:pRg st="6" end="6"/>
                                            </p:txEl>
                                          </p:spTgt>
                                        </p:tgtEl>
                                        <p:attrNameLst>
                                          <p:attrName>style.visibility</p:attrName>
                                        </p:attrNameLst>
                                      </p:cBhvr>
                                      <p:to>
                                        <p:strVal val="visible"/>
                                      </p:to>
                                    </p:set>
                                    <p:anim calcmode="lin" valueType="num">
                                      <p:cBhvr>
                                        <p:cTn id="47" dur="500" fill="hold"/>
                                        <p:tgtEl>
                                          <p:spTgt spid="31747">
                                            <p:txEl>
                                              <p:pRg st="6" end="6"/>
                                            </p:txEl>
                                          </p:spTgt>
                                        </p:tgtEl>
                                        <p:attrNameLst>
                                          <p:attrName>ppt_w</p:attrName>
                                        </p:attrNameLst>
                                      </p:cBhvr>
                                      <p:tavLst>
                                        <p:tav tm="0">
                                          <p:val>
                                            <p:fltVal val="0"/>
                                          </p:val>
                                        </p:tav>
                                        <p:tav tm="100000">
                                          <p:val>
                                            <p:strVal val="#ppt_w"/>
                                          </p:val>
                                        </p:tav>
                                      </p:tavLst>
                                    </p:anim>
                                    <p:anim calcmode="lin" valueType="num">
                                      <p:cBhvr>
                                        <p:cTn id="48" dur="500" fill="hold"/>
                                        <p:tgtEl>
                                          <p:spTgt spid="31747">
                                            <p:txEl>
                                              <p:pRg st="6" end="6"/>
                                            </p:txEl>
                                          </p:spTgt>
                                        </p:tgtEl>
                                        <p:attrNameLst>
                                          <p:attrName>ppt_h</p:attrName>
                                        </p:attrNameLst>
                                      </p:cBhvr>
                                      <p:tavLst>
                                        <p:tav tm="0">
                                          <p:val>
                                            <p:fltVal val="0"/>
                                          </p:val>
                                        </p:tav>
                                        <p:tav tm="100000">
                                          <p:val>
                                            <p:strVal val="#ppt_h"/>
                                          </p:val>
                                        </p:tav>
                                      </p:tavLst>
                                    </p:anim>
                                    <p:anim calcmode="lin" valueType="num">
                                      <p:cBhvr>
                                        <p:cTn id="49" dur="500" fill="hold"/>
                                        <p:tgtEl>
                                          <p:spTgt spid="31747">
                                            <p:txEl>
                                              <p:pRg st="6" end="6"/>
                                            </p:txEl>
                                          </p:spTgt>
                                        </p:tgtEl>
                                        <p:attrNameLst>
                                          <p:attrName>style.rotation</p:attrName>
                                        </p:attrNameLst>
                                      </p:cBhvr>
                                      <p:tavLst>
                                        <p:tav tm="0">
                                          <p:val>
                                            <p:fltVal val="90"/>
                                          </p:val>
                                        </p:tav>
                                        <p:tav tm="100000">
                                          <p:val>
                                            <p:fltVal val="0"/>
                                          </p:val>
                                        </p:tav>
                                      </p:tavLst>
                                    </p:anim>
                                    <p:animEffect transition="in" filter="fade">
                                      <p:cBhvr>
                                        <p:cTn id="50" dur="500"/>
                                        <p:tgtEl>
                                          <p:spTgt spid="31747">
                                            <p:txEl>
                                              <p:pRg st="6" end="6"/>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iterate type="lt">
                                    <p:tmPct val="5000"/>
                                  </p:iterate>
                                  <p:childTnLst>
                                    <p:set>
                                      <p:cBhvr>
                                        <p:cTn id="54" dur="1" fill="hold">
                                          <p:stCondLst>
                                            <p:cond delay="0"/>
                                          </p:stCondLst>
                                        </p:cTn>
                                        <p:tgtEl>
                                          <p:spTgt spid="31747">
                                            <p:txEl>
                                              <p:pRg st="7" end="7"/>
                                            </p:txEl>
                                          </p:spTgt>
                                        </p:tgtEl>
                                        <p:attrNameLst>
                                          <p:attrName>style.visibility</p:attrName>
                                        </p:attrNameLst>
                                      </p:cBhvr>
                                      <p:to>
                                        <p:strVal val="visible"/>
                                      </p:to>
                                    </p:set>
                                    <p:anim calcmode="lin" valueType="num">
                                      <p:cBhvr>
                                        <p:cTn id="55" dur="500" fill="hold"/>
                                        <p:tgtEl>
                                          <p:spTgt spid="31747">
                                            <p:txEl>
                                              <p:pRg st="7" end="7"/>
                                            </p:txEl>
                                          </p:spTgt>
                                        </p:tgtEl>
                                        <p:attrNameLst>
                                          <p:attrName>ppt_w</p:attrName>
                                        </p:attrNameLst>
                                      </p:cBhvr>
                                      <p:tavLst>
                                        <p:tav tm="0">
                                          <p:val>
                                            <p:fltVal val="0"/>
                                          </p:val>
                                        </p:tav>
                                        <p:tav tm="100000">
                                          <p:val>
                                            <p:strVal val="#ppt_w"/>
                                          </p:val>
                                        </p:tav>
                                      </p:tavLst>
                                    </p:anim>
                                    <p:anim calcmode="lin" valueType="num">
                                      <p:cBhvr>
                                        <p:cTn id="56" dur="500" fill="hold"/>
                                        <p:tgtEl>
                                          <p:spTgt spid="31747">
                                            <p:txEl>
                                              <p:pRg st="7" end="7"/>
                                            </p:txEl>
                                          </p:spTgt>
                                        </p:tgtEl>
                                        <p:attrNameLst>
                                          <p:attrName>ppt_h</p:attrName>
                                        </p:attrNameLst>
                                      </p:cBhvr>
                                      <p:tavLst>
                                        <p:tav tm="0">
                                          <p:val>
                                            <p:fltVal val="0"/>
                                          </p:val>
                                        </p:tav>
                                        <p:tav tm="100000">
                                          <p:val>
                                            <p:strVal val="#ppt_h"/>
                                          </p:val>
                                        </p:tav>
                                      </p:tavLst>
                                    </p:anim>
                                    <p:anim calcmode="lin" valueType="num">
                                      <p:cBhvr>
                                        <p:cTn id="57" dur="500" fill="hold"/>
                                        <p:tgtEl>
                                          <p:spTgt spid="31747">
                                            <p:txEl>
                                              <p:pRg st="7" end="7"/>
                                            </p:txEl>
                                          </p:spTgt>
                                        </p:tgtEl>
                                        <p:attrNameLst>
                                          <p:attrName>style.rotation</p:attrName>
                                        </p:attrNameLst>
                                      </p:cBhvr>
                                      <p:tavLst>
                                        <p:tav tm="0">
                                          <p:val>
                                            <p:fltVal val="90"/>
                                          </p:val>
                                        </p:tav>
                                        <p:tav tm="100000">
                                          <p:val>
                                            <p:fltVal val="0"/>
                                          </p:val>
                                        </p:tav>
                                      </p:tavLst>
                                    </p:anim>
                                    <p:animEffect transition="in" filter="fade">
                                      <p:cBhvr>
                                        <p:cTn id="58" dur="500"/>
                                        <p:tgtEl>
                                          <p:spTgt spid="31747">
                                            <p:txEl>
                                              <p:pRg st="7" end="7"/>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nodeType="clickEffect">
                                  <p:stCondLst>
                                    <p:cond delay="0"/>
                                  </p:stCondLst>
                                  <p:iterate type="lt">
                                    <p:tmPct val="5000"/>
                                  </p:iterate>
                                  <p:childTnLst>
                                    <p:set>
                                      <p:cBhvr>
                                        <p:cTn id="62" dur="1" fill="hold">
                                          <p:stCondLst>
                                            <p:cond delay="0"/>
                                          </p:stCondLst>
                                        </p:cTn>
                                        <p:tgtEl>
                                          <p:spTgt spid="31747">
                                            <p:txEl>
                                              <p:pRg st="8" end="8"/>
                                            </p:txEl>
                                          </p:spTgt>
                                        </p:tgtEl>
                                        <p:attrNameLst>
                                          <p:attrName>style.visibility</p:attrName>
                                        </p:attrNameLst>
                                      </p:cBhvr>
                                      <p:to>
                                        <p:strVal val="visible"/>
                                      </p:to>
                                    </p:set>
                                    <p:anim calcmode="lin" valueType="num">
                                      <p:cBhvr>
                                        <p:cTn id="63" dur="500" fill="hold"/>
                                        <p:tgtEl>
                                          <p:spTgt spid="31747">
                                            <p:txEl>
                                              <p:pRg st="8" end="8"/>
                                            </p:txEl>
                                          </p:spTgt>
                                        </p:tgtEl>
                                        <p:attrNameLst>
                                          <p:attrName>ppt_w</p:attrName>
                                        </p:attrNameLst>
                                      </p:cBhvr>
                                      <p:tavLst>
                                        <p:tav tm="0">
                                          <p:val>
                                            <p:fltVal val="0"/>
                                          </p:val>
                                        </p:tav>
                                        <p:tav tm="100000">
                                          <p:val>
                                            <p:strVal val="#ppt_w"/>
                                          </p:val>
                                        </p:tav>
                                      </p:tavLst>
                                    </p:anim>
                                    <p:anim calcmode="lin" valueType="num">
                                      <p:cBhvr>
                                        <p:cTn id="64" dur="500" fill="hold"/>
                                        <p:tgtEl>
                                          <p:spTgt spid="31747">
                                            <p:txEl>
                                              <p:pRg st="8" end="8"/>
                                            </p:txEl>
                                          </p:spTgt>
                                        </p:tgtEl>
                                        <p:attrNameLst>
                                          <p:attrName>ppt_h</p:attrName>
                                        </p:attrNameLst>
                                      </p:cBhvr>
                                      <p:tavLst>
                                        <p:tav tm="0">
                                          <p:val>
                                            <p:fltVal val="0"/>
                                          </p:val>
                                        </p:tav>
                                        <p:tav tm="100000">
                                          <p:val>
                                            <p:strVal val="#ppt_h"/>
                                          </p:val>
                                        </p:tav>
                                      </p:tavLst>
                                    </p:anim>
                                    <p:anim calcmode="lin" valueType="num">
                                      <p:cBhvr>
                                        <p:cTn id="65" dur="500" fill="hold"/>
                                        <p:tgtEl>
                                          <p:spTgt spid="31747">
                                            <p:txEl>
                                              <p:pRg st="8" end="8"/>
                                            </p:txEl>
                                          </p:spTgt>
                                        </p:tgtEl>
                                        <p:attrNameLst>
                                          <p:attrName>style.rotation</p:attrName>
                                        </p:attrNameLst>
                                      </p:cBhvr>
                                      <p:tavLst>
                                        <p:tav tm="0">
                                          <p:val>
                                            <p:fltVal val="90"/>
                                          </p:val>
                                        </p:tav>
                                        <p:tav tm="100000">
                                          <p:val>
                                            <p:fltVal val="0"/>
                                          </p:val>
                                        </p:tav>
                                      </p:tavLst>
                                    </p:anim>
                                    <p:animEffect transition="in" filter="fade">
                                      <p:cBhvr>
                                        <p:cTn id="66" dur="500"/>
                                        <p:tgtEl>
                                          <p:spTgt spid="31747">
                                            <p:txEl>
                                              <p:pRg st="8" end="8"/>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31" presetClass="entr" presetSubtype="0" fill="hold" nodeType="clickEffect">
                                  <p:stCondLst>
                                    <p:cond delay="0"/>
                                  </p:stCondLst>
                                  <p:iterate type="lt">
                                    <p:tmPct val="5000"/>
                                  </p:iterate>
                                  <p:childTnLst>
                                    <p:set>
                                      <p:cBhvr>
                                        <p:cTn id="70" dur="1" fill="hold">
                                          <p:stCondLst>
                                            <p:cond delay="0"/>
                                          </p:stCondLst>
                                        </p:cTn>
                                        <p:tgtEl>
                                          <p:spTgt spid="31747">
                                            <p:txEl>
                                              <p:pRg st="10" end="10"/>
                                            </p:txEl>
                                          </p:spTgt>
                                        </p:tgtEl>
                                        <p:attrNameLst>
                                          <p:attrName>style.visibility</p:attrName>
                                        </p:attrNameLst>
                                      </p:cBhvr>
                                      <p:to>
                                        <p:strVal val="visible"/>
                                      </p:to>
                                    </p:set>
                                    <p:anim calcmode="lin" valueType="num">
                                      <p:cBhvr>
                                        <p:cTn id="71" dur="500" fill="hold"/>
                                        <p:tgtEl>
                                          <p:spTgt spid="31747">
                                            <p:txEl>
                                              <p:pRg st="10" end="10"/>
                                            </p:txEl>
                                          </p:spTgt>
                                        </p:tgtEl>
                                        <p:attrNameLst>
                                          <p:attrName>ppt_w</p:attrName>
                                        </p:attrNameLst>
                                      </p:cBhvr>
                                      <p:tavLst>
                                        <p:tav tm="0">
                                          <p:val>
                                            <p:fltVal val="0"/>
                                          </p:val>
                                        </p:tav>
                                        <p:tav tm="100000">
                                          <p:val>
                                            <p:strVal val="#ppt_w"/>
                                          </p:val>
                                        </p:tav>
                                      </p:tavLst>
                                    </p:anim>
                                    <p:anim calcmode="lin" valueType="num">
                                      <p:cBhvr>
                                        <p:cTn id="72" dur="500" fill="hold"/>
                                        <p:tgtEl>
                                          <p:spTgt spid="31747">
                                            <p:txEl>
                                              <p:pRg st="10" end="10"/>
                                            </p:txEl>
                                          </p:spTgt>
                                        </p:tgtEl>
                                        <p:attrNameLst>
                                          <p:attrName>ppt_h</p:attrName>
                                        </p:attrNameLst>
                                      </p:cBhvr>
                                      <p:tavLst>
                                        <p:tav tm="0">
                                          <p:val>
                                            <p:fltVal val="0"/>
                                          </p:val>
                                        </p:tav>
                                        <p:tav tm="100000">
                                          <p:val>
                                            <p:strVal val="#ppt_h"/>
                                          </p:val>
                                        </p:tav>
                                      </p:tavLst>
                                    </p:anim>
                                    <p:anim calcmode="lin" valueType="num">
                                      <p:cBhvr>
                                        <p:cTn id="73" dur="500" fill="hold"/>
                                        <p:tgtEl>
                                          <p:spTgt spid="31747">
                                            <p:txEl>
                                              <p:pRg st="10" end="10"/>
                                            </p:txEl>
                                          </p:spTgt>
                                        </p:tgtEl>
                                        <p:attrNameLst>
                                          <p:attrName>style.rotation</p:attrName>
                                        </p:attrNameLst>
                                      </p:cBhvr>
                                      <p:tavLst>
                                        <p:tav tm="0">
                                          <p:val>
                                            <p:fltVal val="90"/>
                                          </p:val>
                                        </p:tav>
                                        <p:tav tm="100000">
                                          <p:val>
                                            <p:fltVal val="0"/>
                                          </p:val>
                                        </p:tav>
                                      </p:tavLst>
                                    </p:anim>
                                    <p:animEffect transition="in" filter="fade">
                                      <p:cBhvr>
                                        <p:cTn id="74" dur="500"/>
                                        <p:tgtEl>
                                          <p:spTgt spid="31747">
                                            <p:txEl>
                                              <p:pRg st="10" end="10"/>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31" presetClass="entr" presetSubtype="0" fill="hold" nodeType="clickEffect">
                                  <p:stCondLst>
                                    <p:cond delay="0"/>
                                  </p:stCondLst>
                                  <p:iterate type="lt">
                                    <p:tmPct val="5000"/>
                                  </p:iterate>
                                  <p:childTnLst>
                                    <p:set>
                                      <p:cBhvr>
                                        <p:cTn id="78" dur="1" fill="hold">
                                          <p:stCondLst>
                                            <p:cond delay="0"/>
                                          </p:stCondLst>
                                        </p:cTn>
                                        <p:tgtEl>
                                          <p:spTgt spid="31747">
                                            <p:txEl>
                                              <p:pRg st="11" end="11"/>
                                            </p:txEl>
                                          </p:spTgt>
                                        </p:tgtEl>
                                        <p:attrNameLst>
                                          <p:attrName>style.visibility</p:attrName>
                                        </p:attrNameLst>
                                      </p:cBhvr>
                                      <p:to>
                                        <p:strVal val="visible"/>
                                      </p:to>
                                    </p:set>
                                    <p:anim calcmode="lin" valueType="num">
                                      <p:cBhvr>
                                        <p:cTn id="79" dur="500" fill="hold"/>
                                        <p:tgtEl>
                                          <p:spTgt spid="31747">
                                            <p:txEl>
                                              <p:pRg st="11" end="11"/>
                                            </p:txEl>
                                          </p:spTgt>
                                        </p:tgtEl>
                                        <p:attrNameLst>
                                          <p:attrName>ppt_w</p:attrName>
                                        </p:attrNameLst>
                                      </p:cBhvr>
                                      <p:tavLst>
                                        <p:tav tm="0">
                                          <p:val>
                                            <p:fltVal val="0"/>
                                          </p:val>
                                        </p:tav>
                                        <p:tav tm="100000">
                                          <p:val>
                                            <p:strVal val="#ppt_w"/>
                                          </p:val>
                                        </p:tav>
                                      </p:tavLst>
                                    </p:anim>
                                    <p:anim calcmode="lin" valueType="num">
                                      <p:cBhvr>
                                        <p:cTn id="80" dur="500" fill="hold"/>
                                        <p:tgtEl>
                                          <p:spTgt spid="31747">
                                            <p:txEl>
                                              <p:pRg st="11" end="11"/>
                                            </p:txEl>
                                          </p:spTgt>
                                        </p:tgtEl>
                                        <p:attrNameLst>
                                          <p:attrName>ppt_h</p:attrName>
                                        </p:attrNameLst>
                                      </p:cBhvr>
                                      <p:tavLst>
                                        <p:tav tm="0">
                                          <p:val>
                                            <p:fltVal val="0"/>
                                          </p:val>
                                        </p:tav>
                                        <p:tav tm="100000">
                                          <p:val>
                                            <p:strVal val="#ppt_h"/>
                                          </p:val>
                                        </p:tav>
                                      </p:tavLst>
                                    </p:anim>
                                    <p:anim calcmode="lin" valueType="num">
                                      <p:cBhvr>
                                        <p:cTn id="81" dur="500" fill="hold"/>
                                        <p:tgtEl>
                                          <p:spTgt spid="31747">
                                            <p:txEl>
                                              <p:pRg st="11" end="11"/>
                                            </p:txEl>
                                          </p:spTgt>
                                        </p:tgtEl>
                                        <p:attrNameLst>
                                          <p:attrName>style.rotation</p:attrName>
                                        </p:attrNameLst>
                                      </p:cBhvr>
                                      <p:tavLst>
                                        <p:tav tm="0">
                                          <p:val>
                                            <p:fltVal val="90"/>
                                          </p:val>
                                        </p:tav>
                                        <p:tav tm="100000">
                                          <p:val>
                                            <p:fltVal val="0"/>
                                          </p:val>
                                        </p:tav>
                                      </p:tavLst>
                                    </p:anim>
                                    <p:animEffect transition="in" filter="fade">
                                      <p:cBhvr>
                                        <p:cTn id="82" dur="500"/>
                                        <p:tgtEl>
                                          <p:spTgt spid="31747">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4"/>
          <p:cNvPicPr>
            <a:picLocks noChangeAspect="1" noChangeArrowheads="1"/>
          </p:cNvPicPr>
          <p:nvPr/>
        </p:nvPicPr>
        <p:blipFill>
          <a:blip r:embed="rId2" cstate="print"/>
          <a:srcRect l="7640" r="38017" b="37746"/>
          <a:stretch>
            <a:fillRect/>
          </a:stretch>
        </p:blipFill>
        <p:spPr bwMode="auto">
          <a:xfrm>
            <a:off x="539750" y="44450"/>
            <a:ext cx="7948613" cy="6829425"/>
          </a:xfrm>
          <a:prstGeom prst="rect">
            <a:avLst/>
          </a:prstGeom>
          <a:noFill/>
          <a:ln w="9525" cap="flat" cmpd="sng">
            <a:noFill/>
            <a:bevel/>
            <a:headEnd/>
            <a:tailEnd/>
          </a:ln>
          <a:effectLst/>
        </p:spPr>
      </p:pic>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6" descr="23-10b_1.jpg                                                   00000941Sarah                          B9D5FA8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252413"/>
            <a:ext cx="8456612" cy="660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566678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4"/>
          <p:cNvPicPr>
            <a:picLocks noChangeAspect="1" noChangeArrowheads="1"/>
          </p:cNvPicPr>
          <p:nvPr/>
        </p:nvPicPr>
        <p:blipFill>
          <a:blip r:embed="rId2" cstate="print">
            <a:lum bright="-12000" contrast="36000"/>
          </a:blip>
          <a:srcRect l="14542" t="27449" r="14284" b="8022"/>
          <a:stretch>
            <a:fillRect/>
          </a:stretch>
        </p:blipFill>
        <p:spPr bwMode="auto">
          <a:xfrm>
            <a:off x="3937000" y="0"/>
            <a:ext cx="5207000" cy="3540125"/>
          </a:xfrm>
          <a:prstGeom prst="rect">
            <a:avLst/>
          </a:prstGeom>
          <a:noFill/>
          <a:ln w="9525">
            <a:noFill/>
            <a:miter lim="800000"/>
            <a:headEnd/>
            <a:tailEnd/>
          </a:ln>
        </p:spPr>
      </p:pic>
      <p:sp>
        <p:nvSpPr>
          <p:cNvPr id="33795" name="TextBox 13"/>
          <p:cNvSpPr txBox="1">
            <a:spLocks noChangeArrowheads="1"/>
          </p:cNvSpPr>
          <p:nvPr/>
        </p:nvSpPr>
        <p:spPr bwMode="auto">
          <a:xfrm>
            <a:off x="214313" y="357188"/>
            <a:ext cx="3341687" cy="523875"/>
          </a:xfrm>
          <a:prstGeom prst="rect">
            <a:avLst/>
          </a:prstGeom>
          <a:noFill/>
          <a:ln w="9525">
            <a:noFill/>
            <a:miter lim="800000"/>
            <a:headEnd/>
            <a:tailEnd/>
          </a:ln>
        </p:spPr>
        <p:txBody>
          <a:bodyPr wrap="none">
            <a:spAutoFit/>
          </a:bodyPr>
          <a:lstStyle/>
          <a:p>
            <a:r>
              <a:rPr lang="sr-Latn-CS" altLang="en-US" sz="2800" b="1"/>
              <a:t>VV. PULMONALES</a:t>
            </a:r>
          </a:p>
        </p:txBody>
      </p:sp>
      <p:sp>
        <p:nvSpPr>
          <p:cNvPr id="33796" name="TextBox 14"/>
          <p:cNvSpPr txBox="1">
            <a:spLocks noChangeArrowheads="1"/>
          </p:cNvSpPr>
          <p:nvPr/>
        </p:nvSpPr>
        <p:spPr bwMode="auto">
          <a:xfrm>
            <a:off x="357188" y="1428750"/>
            <a:ext cx="3143250" cy="646113"/>
          </a:xfrm>
          <a:prstGeom prst="rect">
            <a:avLst/>
          </a:prstGeom>
          <a:noFill/>
          <a:ln w="9525">
            <a:noFill/>
            <a:miter lim="800000"/>
            <a:headEnd/>
            <a:tailEnd/>
          </a:ln>
        </p:spPr>
        <p:txBody>
          <a:bodyPr wrap="none">
            <a:spAutoFit/>
          </a:bodyPr>
          <a:lstStyle/>
          <a:p>
            <a:pPr>
              <a:buFont typeface="Arial" pitchFamily="34" charset="0"/>
              <a:buChar char="-"/>
            </a:pPr>
            <a:r>
              <a:rPr lang="sr-Latn-CS" altLang="en-US"/>
              <a:t> vv. pulmonales dextrae (2)</a:t>
            </a:r>
          </a:p>
          <a:p>
            <a:pPr>
              <a:buFont typeface="Arial" pitchFamily="34" charset="0"/>
              <a:buChar char="-"/>
            </a:pPr>
            <a:r>
              <a:rPr lang="sr-Latn-CS" altLang="en-US"/>
              <a:t> vv. pulmonales sinistrae (2)</a:t>
            </a:r>
          </a:p>
        </p:txBody>
      </p:sp>
      <p:pic>
        <p:nvPicPr>
          <p:cNvPr id="33797" name="Picture 10"/>
          <p:cNvPicPr>
            <a:picLocks noChangeAspect="1" noChangeArrowheads="1"/>
          </p:cNvPicPr>
          <p:nvPr/>
        </p:nvPicPr>
        <p:blipFill>
          <a:blip r:embed="rId3" cstate="print"/>
          <a:srcRect l="20218" t="6808" r="30794" b="44119"/>
          <a:stretch>
            <a:fillRect/>
          </a:stretch>
        </p:blipFill>
        <p:spPr bwMode="auto">
          <a:xfrm>
            <a:off x="0" y="3028950"/>
            <a:ext cx="4778375" cy="3829050"/>
          </a:xfrm>
          <a:prstGeom prst="rect">
            <a:avLst/>
          </a:prstGeom>
          <a:noFill/>
          <a:ln w="9525">
            <a:noFill/>
            <a:miter lim="800000"/>
            <a:headEnd/>
            <a:tailEnd/>
          </a:ln>
        </p:spPr>
      </p:pic>
      <p:pic>
        <p:nvPicPr>
          <p:cNvPr id="33798" name="Picture 2"/>
          <p:cNvPicPr>
            <a:picLocks noChangeAspect="1" noChangeArrowheads="1"/>
          </p:cNvPicPr>
          <p:nvPr/>
        </p:nvPicPr>
        <p:blipFill>
          <a:blip r:embed="rId4" cstate="print"/>
          <a:srcRect l="59180" t="34686" r="17969" b="20313"/>
          <a:stretch>
            <a:fillRect/>
          </a:stretch>
        </p:blipFill>
        <p:spPr bwMode="auto">
          <a:xfrm>
            <a:off x="6072188" y="3257550"/>
            <a:ext cx="2925762" cy="3600450"/>
          </a:xfrm>
          <a:prstGeom prst="rect">
            <a:avLst/>
          </a:prstGeom>
          <a:noFill/>
          <a:ln w="9525">
            <a:noFill/>
            <a:miter lim="800000"/>
            <a:headEnd/>
            <a:tailEnd/>
          </a:ln>
        </p:spPr>
      </p:pic>
      <p:pic>
        <p:nvPicPr>
          <p:cNvPr id="33799" name="TextBox 6"/>
          <p:cNvPicPr>
            <a:picLocks noChangeArrowheads="1"/>
          </p:cNvPicPr>
          <p:nvPr/>
        </p:nvPicPr>
        <p:blipFill>
          <a:blip r:embed="rId5" cstate="print"/>
          <a:srcRect/>
          <a:stretch>
            <a:fillRect/>
          </a:stretch>
        </p:blipFill>
        <p:spPr bwMode="auto">
          <a:xfrm>
            <a:off x="6729413" y="4322763"/>
            <a:ext cx="750887" cy="407987"/>
          </a:xfrm>
          <a:prstGeom prst="rect">
            <a:avLst/>
          </a:prstGeom>
          <a:noFill/>
          <a:ln w="9525">
            <a:noFill/>
            <a:miter lim="800000"/>
            <a:headEnd/>
            <a:tailEnd/>
          </a:ln>
        </p:spPr>
      </p:pic>
      <p:pic>
        <p:nvPicPr>
          <p:cNvPr id="33800" name="TextBox 7"/>
          <p:cNvPicPr>
            <a:picLocks noChangeArrowheads="1"/>
          </p:cNvPicPr>
          <p:nvPr/>
        </p:nvPicPr>
        <p:blipFill>
          <a:blip r:embed="rId6" cstate="print"/>
          <a:srcRect/>
          <a:stretch>
            <a:fillRect/>
          </a:stretch>
        </p:blipFill>
        <p:spPr bwMode="auto">
          <a:xfrm>
            <a:off x="7589838" y="4395788"/>
            <a:ext cx="762000" cy="407987"/>
          </a:xfrm>
          <a:prstGeom prst="rect">
            <a:avLst/>
          </a:prstGeom>
          <a:noFill/>
          <a:ln w="9525">
            <a:noFill/>
            <a:miter lim="800000"/>
            <a:headEnd/>
            <a:tailEnd/>
          </a:ln>
        </p:spPr>
      </p:pic>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idx="4294967295"/>
          </p:nvPr>
        </p:nvSpPr>
        <p:spPr>
          <a:xfrm>
            <a:off x="612775" y="-23813"/>
            <a:ext cx="8085138" cy="715963"/>
          </a:xfrm>
        </p:spPr>
        <p:txBody>
          <a:bodyPr/>
          <a:lstStyle/>
          <a:p>
            <a:r>
              <a:rPr lang="en-US" altLang="en-US" sz="2800" b="1" dirty="0">
                <a:solidFill>
                  <a:srgbClr val="99CCFF"/>
                </a:solidFill>
                <a:latin typeface="Book Antiqua" pitchFamily="18" charset="0"/>
                <a:ea typeface="Book Antiqua" pitchFamily="18" charset="0"/>
                <a:cs typeface="Book Antiqua" pitchFamily="18" charset="0"/>
              </a:rPr>
              <a:t>LUNGS </a:t>
            </a:r>
            <a:r>
              <a:rPr lang="en-GB" altLang="en-US" sz="2800" b="1" dirty="0">
                <a:solidFill>
                  <a:srgbClr val="99CCFF"/>
                </a:solidFill>
                <a:latin typeface="Book Antiqua" pitchFamily="18" charset="0"/>
                <a:ea typeface="Book Antiqua" pitchFamily="18" charset="0"/>
                <a:cs typeface="Book Antiqua" pitchFamily="18" charset="0"/>
              </a:rPr>
              <a:t>(PULMONES)</a:t>
            </a:r>
            <a:endParaRPr lang="en-GB" altLang="en-US" dirty="0"/>
          </a:p>
        </p:txBody>
      </p:sp>
      <p:sp>
        <p:nvSpPr>
          <p:cNvPr id="34819" name="Rectangle 3"/>
          <p:cNvSpPr>
            <a:spLocks noGrp="1" noChangeArrowheads="1"/>
          </p:cNvSpPr>
          <p:nvPr>
            <p:ph type="body" idx="4294967295"/>
          </p:nvPr>
        </p:nvSpPr>
        <p:spPr>
          <a:xfrm>
            <a:off x="1588" y="620713"/>
            <a:ext cx="9109075" cy="6049962"/>
          </a:xfrm>
        </p:spPr>
        <p:txBody>
          <a:bodyPr/>
          <a:lstStyle/>
          <a:p>
            <a:pPr marL="609600" indent="-609600">
              <a:buFontTx/>
              <a:buNone/>
            </a:pPr>
            <a:r>
              <a:rPr lang="en-GB" altLang="en-US" sz="1800" dirty="0">
                <a:latin typeface="Book Antiqua" pitchFamily="18" charset="0"/>
                <a:ea typeface="Book Antiqua" pitchFamily="18" charset="0"/>
                <a:cs typeface="Book Antiqua" pitchFamily="18" charset="0"/>
              </a:rPr>
              <a:t>* </a:t>
            </a:r>
            <a:r>
              <a:rPr lang="en-US" altLang="en-US" sz="1800" b="1" dirty="0">
                <a:latin typeface="Book Antiqua" pitchFamily="18" charset="0"/>
                <a:ea typeface="Book Antiqua" pitchFamily="18" charset="0"/>
                <a:cs typeface="Book Antiqua" pitchFamily="18" charset="0"/>
              </a:rPr>
              <a:t>Innervation of the lungs</a:t>
            </a:r>
            <a:r>
              <a:rPr lang="en-US" altLang="en-US" sz="1800" dirty="0">
                <a:latin typeface="Book Antiqua" pitchFamily="18" charset="0"/>
                <a:ea typeface="Book Antiqua" pitchFamily="18" charset="0"/>
                <a:cs typeface="Book Antiqua" pitchFamily="18" charset="0"/>
              </a:rPr>
              <a:t>:</a:t>
            </a:r>
            <a:br>
              <a:rPr lang="en-US" altLang="en-US" sz="1800" dirty="0">
                <a:latin typeface="Book Antiqua" pitchFamily="18" charset="0"/>
                <a:ea typeface="Book Antiqua" pitchFamily="18" charset="0"/>
                <a:cs typeface="Book Antiqua" pitchFamily="18" charset="0"/>
              </a:rPr>
            </a:br>
            <a:endParaRPr lang="en-US" altLang="en-US" sz="1800" dirty="0">
              <a:latin typeface="Book Antiqua" pitchFamily="18" charset="0"/>
              <a:ea typeface="Book Antiqua" pitchFamily="18" charset="0"/>
              <a:cs typeface="Book Antiqua" pitchFamily="18" charset="0"/>
            </a:endParaRPr>
          </a:p>
          <a:p>
            <a:pPr marL="609600" indent="-609600">
              <a:buFontTx/>
              <a:buNone/>
            </a:pPr>
            <a:r>
              <a:rPr lang="en-GB" altLang="en-US" sz="1800" dirty="0">
                <a:latin typeface="Book Antiqua" pitchFamily="18" charset="0"/>
                <a:ea typeface="Book Antiqua" pitchFamily="18" charset="0"/>
                <a:cs typeface="Book Antiqua" pitchFamily="18" charset="0"/>
              </a:rPr>
              <a:t>PULMONARY PLEXUS (PLEXUS PULMONALIS)</a:t>
            </a:r>
          </a:p>
          <a:p>
            <a:pPr marL="609600" indent="-609600">
              <a:buFontTx/>
              <a:buNone/>
            </a:pPr>
            <a:endParaRPr lang="en-GB" altLang="en-US" sz="1800" dirty="0">
              <a:latin typeface="Book Antiqua" pitchFamily="18" charset="0"/>
              <a:ea typeface="Book Antiqua" pitchFamily="18" charset="0"/>
              <a:cs typeface="Book Antiqua" pitchFamily="18" charset="0"/>
            </a:endParaRPr>
          </a:p>
          <a:p>
            <a:pPr marL="609600" indent="-609600">
              <a:buFontTx/>
              <a:buNone/>
            </a:pPr>
            <a:r>
              <a:rPr lang="en-GB" altLang="en-US" sz="1800" dirty="0">
                <a:latin typeface="Book Antiqua" pitchFamily="18" charset="0"/>
                <a:ea typeface="Book Antiqua" pitchFamily="18" charset="0"/>
                <a:cs typeface="Book Antiqua" pitchFamily="18" charset="0"/>
              </a:rPr>
              <a:t>*</a:t>
            </a:r>
            <a:r>
              <a:rPr lang="en-US" altLang="en-US" sz="1800" dirty="0">
                <a:latin typeface="Book Antiqua" pitchFamily="18" charset="0"/>
                <a:ea typeface="Book Antiqua" pitchFamily="18" charset="0"/>
                <a:cs typeface="Book Antiqua" pitchFamily="18" charset="0"/>
              </a:rPr>
              <a:t> </a:t>
            </a:r>
            <a:r>
              <a:rPr lang="sr-Latn-CS" altLang="en-US" sz="1800" b="1" dirty="0">
                <a:solidFill>
                  <a:srgbClr val="262673"/>
                </a:solidFill>
                <a:latin typeface="Book Antiqua" pitchFamily="18" charset="0"/>
                <a:ea typeface="Book Antiqua" pitchFamily="18" charset="0"/>
                <a:cs typeface="Book Antiqua" pitchFamily="18" charset="0"/>
              </a:rPr>
              <a:t>n. vagus – </a:t>
            </a:r>
            <a:r>
              <a:rPr lang="en-US" altLang="en-US" sz="1800" b="1" dirty="0">
                <a:solidFill>
                  <a:srgbClr val="262673"/>
                </a:solidFill>
                <a:latin typeface="Book Antiqua" pitchFamily="18" charset="0"/>
                <a:ea typeface="Book Antiqua" pitchFamily="18" charset="0"/>
                <a:cs typeface="Book Antiqua" pitchFamily="18" charset="0"/>
              </a:rPr>
              <a:t>parasympathetic and sensitive innervation</a:t>
            </a:r>
          </a:p>
          <a:p>
            <a:pPr marL="609600" indent="-609600">
              <a:buFontTx/>
              <a:buNone/>
            </a:pPr>
            <a:r>
              <a:rPr lang="sr-Latn-CS" altLang="en-US" sz="1800" b="1" dirty="0">
                <a:latin typeface="Book Antiqua" pitchFamily="18" charset="0"/>
                <a:ea typeface="Book Antiqua" pitchFamily="18" charset="0"/>
                <a:cs typeface="Book Antiqua" pitchFamily="18" charset="0"/>
              </a:rPr>
              <a:t>	</a:t>
            </a:r>
            <a:r>
              <a:rPr lang="en-US" altLang="en-US" sz="1800" dirty="0">
                <a:latin typeface="Book Antiqua" pitchFamily="18" charset="0"/>
                <a:ea typeface="Book Antiqua" pitchFamily="18" charset="0"/>
                <a:cs typeface="Book Antiqua" pitchFamily="18" charset="0"/>
              </a:rPr>
              <a:t>- </a:t>
            </a:r>
            <a:r>
              <a:rPr lang="en-GB" sz="1800" dirty="0">
                <a:latin typeface="Book Antiqua" panose="02040602050305030304" pitchFamily="18" charset="0"/>
              </a:rPr>
              <a:t>They stimulate secretion from the bronchial glands, contraction of the bronchial</a:t>
            </a:r>
            <a:br>
              <a:rPr lang="en-GB" sz="1800" dirty="0">
                <a:latin typeface="Book Antiqua" panose="02040602050305030304" pitchFamily="18" charset="0"/>
              </a:rPr>
            </a:br>
            <a:r>
              <a:rPr lang="en-GB" sz="1800" dirty="0">
                <a:latin typeface="Book Antiqua" panose="02040602050305030304" pitchFamily="18" charset="0"/>
              </a:rPr>
              <a:t>   smooth muscle, (bronchoconstriction) and vasodilation of the pulmonary</a:t>
            </a:r>
            <a:br>
              <a:rPr lang="en-GB" sz="1800" dirty="0">
                <a:latin typeface="Book Antiqua" panose="02040602050305030304" pitchFamily="18" charset="0"/>
              </a:rPr>
            </a:br>
            <a:r>
              <a:rPr lang="en-GB" sz="1800" dirty="0">
                <a:latin typeface="Book Antiqua" panose="02040602050305030304" pitchFamily="18" charset="0"/>
              </a:rPr>
              <a:t>  vessels</a:t>
            </a:r>
            <a:endParaRPr lang="sr-Latn-CS" altLang="en-US" sz="1800" dirty="0">
              <a:latin typeface="Book Antiqua" pitchFamily="18" charset="0"/>
              <a:ea typeface="Book Antiqua" pitchFamily="18" charset="0"/>
              <a:cs typeface="Book Antiqua" pitchFamily="18" charset="0"/>
            </a:endParaRPr>
          </a:p>
          <a:p>
            <a:pPr marL="609600" indent="-609600">
              <a:buFontTx/>
              <a:buNone/>
            </a:pPr>
            <a:r>
              <a:rPr lang="sr-Latn-CS" altLang="en-US" sz="1800" dirty="0">
                <a:latin typeface="Book Antiqua" pitchFamily="18" charset="0"/>
                <a:ea typeface="Book Antiqua" pitchFamily="18" charset="0"/>
                <a:cs typeface="Book Antiqua" pitchFamily="18" charset="0"/>
              </a:rPr>
              <a:t>	- </a:t>
            </a:r>
            <a:r>
              <a:rPr lang="en-US" altLang="en-US" sz="1800" dirty="0">
                <a:latin typeface="Book Antiqua" pitchFamily="18" charset="0"/>
                <a:ea typeface="Book Antiqua" pitchFamily="18" charset="0"/>
                <a:cs typeface="Book Antiqua" pitchFamily="18" charset="0"/>
              </a:rPr>
              <a:t>afferent sensitive part of n.</a:t>
            </a:r>
            <a:r>
              <a:rPr lang="sr-Latn-CS" altLang="en-US" sz="1800" dirty="0">
                <a:latin typeface="Book Antiqua" pitchFamily="18" charset="0"/>
                <a:ea typeface="Book Antiqua" pitchFamily="18" charset="0"/>
                <a:cs typeface="Book Antiqua" pitchFamily="18" charset="0"/>
              </a:rPr>
              <a:t>vagus </a:t>
            </a:r>
            <a:r>
              <a:rPr lang="en-US" altLang="en-US" sz="1800" dirty="0">
                <a:latin typeface="Book Antiqua" pitchFamily="18" charset="0"/>
                <a:ea typeface="Book Antiqua" pitchFamily="18" charset="0"/>
                <a:cs typeface="Book Antiqua" pitchFamily="18" charset="0"/>
              </a:rPr>
              <a:t>carries the sensitive impulses from receptors</a:t>
            </a:r>
          </a:p>
          <a:p>
            <a:pPr marL="609600" indent="-609600">
              <a:buFontTx/>
              <a:buNone/>
            </a:pPr>
            <a:r>
              <a:rPr lang="en-US" altLang="en-US" sz="1800" dirty="0">
                <a:latin typeface="Book Antiqua" pitchFamily="18" charset="0"/>
                <a:ea typeface="Book Antiqua" pitchFamily="18" charset="0"/>
                <a:cs typeface="Book Antiqua" pitchFamily="18" charset="0"/>
              </a:rPr>
              <a:t>             located in bronchial mucosa (epithelium) and are important for cough reflex and</a:t>
            </a:r>
            <a:br>
              <a:rPr lang="en-US" altLang="en-US" sz="1800" dirty="0">
                <a:latin typeface="Book Antiqua" pitchFamily="18" charset="0"/>
                <a:ea typeface="Book Antiqua" pitchFamily="18" charset="0"/>
                <a:cs typeface="Book Antiqua" pitchFamily="18" charset="0"/>
              </a:rPr>
            </a:br>
            <a:r>
              <a:rPr lang="en-U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conduction of pain impulses from the lungs</a:t>
            </a:r>
            <a:endParaRPr lang="sr-Latn-CS" altLang="en-US" sz="1800" dirty="0">
              <a:latin typeface="Book Antiqua" pitchFamily="18" charset="0"/>
              <a:ea typeface="Book Antiqua" pitchFamily="18" charset="0"/>
              <a:cs typeface="Book Antiqua" pitchFamily="18" charset="0"/>
            </a:endParaRPr>
          </a:p>
          <a:p>
            <a:pPr marL="609600" indent="-609600">
              <a:buFontTx/>
              <a:buNone/>
            </a:pPr>
            <a:endParaRPr lang="sr-Latn-CS" altLang="en-US" sz="1800" b="1" dirty="0">
              <a:solidFill>
                <a:schemeClr val="hlink"/>
              </a:solidFill>
              <a:latin typeface="Book Antiqua" pitchFamily="18" charset="0"/>
              <a:ea typeface="Book Antiqua" pitchFamily="18" charset="0"/>
              <a:cs typeface="Book Antiqua" pitchFamily="18" charset="0"/>
            </a:endParaRPr>
          </a:p>
          <a:p>
            <a:pPr marL="0" indent="0">
              <a:buNone/>
            </a:pPr>
            <a:r>
              <a:rPr lang="en-GB" altLang="en-US" sz="1800" dirty="0">
                <a:latin typeface="Book Antiqua" pitchFamily="18" charset="0"/>
                <a:ea typeface="Book Antiqua" pitchFamily="18" charset="0"/>
                <a:cs typeface="Book Antiqua" pitchFamily="18" charset="0"/>
              </a:rPr>
              <a:t>*</a:t>
            </a:r>
            <a:r>
              <a:rPr lang="en-US" altLang="en-US" sz="1800" b="1" dirty="0">
                <a:solidFill>
                  <a:srgbClr val="262673"/>
                </a:solidFill>
                <a:latin typeface="Book Antiqua" pitchFamily="18" charset="0"/>
                <a:ea typeface="Book Antiqua" pitchFamily="18" charset="0"/>
                <a:cs typeface="Book Antiqua" pitchFamily="18" charset="0"/>
              </a:rPr>
              <a:t>derived from sympathetic trunks (</a:t>
            </a:r>
            <a:r>
              <a:rPr lang="en-GB" altLang="en-US" sz="1800" dirty="0">
                <a:latin typeface="Book Antiqua" pitchFamily="18" charset="0"/>
                <a:ea typeface="Book Antiqua" pitchFamily="18" charset="0"/>
                <a:cs typeface="Book Antiqua" pitchFamily="18" charset="0"/>
              </a:rPr>
              <a:t>branches of ganglia of </a:t>
            </a:r>
            <a:r>
              <a:rPr lang="sr-Latn-CS" altLang="en-US" sz="1800" b="1" dirty="0">
                <a:solidFill>
                  <a:srgbClr val="262673"/>
                </a:solidFill>
                <a:latin typeface="Book Antiqua" pitchFamily="18" charset="0"/>
                <a:ea typeface="Book Antiqua" pitchFamily="18" charset="0"/>
                <a:cs typeface="Book Antiqua" pitchFamily="18" charset="0"/>
              </a:rPr>
              <a:t>truncus sympathicus</a:t>
            </a:r>
            <a:r>
              <a:rPr lang="en-US" altLang="en-US" sz="1800" b="1" dirty="0">
                <a:solidFill>
                  <a:srgbClr val="262673"/>
                </a:solidFill>
                <a:latin typeface="Book Antiqua" pitchFamily="18" charset="0"/>
                <a:ea typeface="Book Antiqua" pitchFamily="18" charset="0"/>
                <a:cs typeface="Book Antiqua" pitchFamily="18" charset="0"/>
              </a:rPr>
              <a:t>)</a:t>
            </a:r>
          </a:p>
          <a:p>
            <a:pPr marL="0" indent="0">
              <a:buNone/>
            </a:pPr>
            <a:r>
              <a:rPr lang="en-GB" sz="1800" b="1" dirty="0">
                <a:solidFill>
                  <a:srgbClr val="262673"/>
                </a:solidFill>
                <a:latin typeface="Book Antiqua" pitchFamily="18" charset="0"/>
              </a:rPr>
              <a:t>          </a:t>
            </a:r>
            <a:r>
              <a:rPr lang="en-GB" sz="1800" dirty="0"/>
              <a:t>- </a:t>
            </a:r>
            <a:r>
              <a:rPr lang="en-GB" sz="1800" dirty="0">
                <a:latin typeface="Book Antiqua" panose="02040602050305030304" pitchFamily="18" charset="0"/>
              </a:rPr>
              <a:t>They stimulate relaxation of the bronchial smooth muscle (</a:t>
            </a:r>
            <a:r>
              <a:rPr lang="en-GB" sz="1800" dirty="0" err="1">
                <a:latin typeface="Book Antiqua" panose="02040602050305030304" pitchFamily="18" charset="0"/>
              </a:rPr>
              <a:t>bronchodilation</a:t>
            </a:r>
            <a:r>
              <a:rPr lang="en-GB" sz="1800" dirty="0">
                <a:latin typeface="Book Antiqua" panose="02040602050305030304" pitchFamily="18" charset="0"/>
              </a:rPr>
              <a:t>),</a:t>
            </a:r>
            <a:br>
              <a:rPr lang="en-GB" sz="1800" dirty="0">
                <a:latin typeface="Book Antiqua" panose="02040602050305030304" pitchFamily="18" charset="0"/>
              </a:rPr>
            </a:br>
            <a:r>
              <a:rPr lang="en-GB" sz="1800" dirty="0">
                <a:latin typeface="Book Antiqua" panose="02040602050305030304" pitchFamily="18" charset="0"/>
              </a:rPr>
              <a:t>             vasoconstriction of the pulmonary vessels, and reduce secretion of bronchial and</a:t>
            </a:r>
            <a:br>
              <a:rPr lang="en-GB" sz="1800" dirty="0">
                <a:latin typeface="Book Antiqua" panose="02040602050305030304" pitchFamily="18" charset="0"/>
              </a:rPr>
            </a:br>
            <a:r>
              <a:rPr lang="en-GB" sz="1800" dirty="0">
                <a:latin typeface="Book Antiqua" panose="02040602050305030304" pitchFamily="18" charset="0"/>
              </a:rPr>
              <a:t>             tracheal glands.</a:t>
            </a:r>
            <a:endParaRPr lang="sr-Latn-CS" altLang="en-US" sz="1800" i="1" dirty="0">
              <a:latin typeface="Book Antiqua" pitchFamily="18" charset="0"/>
              <a:ea typeface="Book Antiqua" pitchFamily="18" charset="0"/>
              <a:cs typeface="Book Antiqua" pitchFamily="18" charset="0"/>
            </a:endParaRPr>
          </a:p>
          <a:p>
            <a:pPr marL="609600" indent="-609600">
              <a:buFontTx/>
              <a:buNone/>
            </a:pPr>
            <a:r>
              <a:rPr lang="sr-Latn-CS" altLang="en-US" sz="1800" b="1" i="1" dirty="0">
                <a:solidFill>
                  <a:srgbClr val="15D2DB"/>
                </a:solidFill>
                <a:latin typeface="Book Antiqua" pitchFamily="18" charset="0"/>
                <a:ea typeface="Book Antiqua" pitchFamily="18" charset="0"/>
                <a:cs typeface="Book Antiqua" pitchFamily="18" charset="0"/>
              </a:rPr>
              <a:t>- </a:t>
            </a:r>
            <a:r>
              <a:rPr lang="en-GB" altLang="en-US" sz="1800" b="1" i="1" dirty="0">
                <a:solidFill>
                  <a:srgbClr val="262673"/>
                </a:solidFill>
                <a:latin typeface="Book Antiqua" pitchFamily="18" charset="0"/>
                <a:ea typeface="Book Antiqua" pitchFamily="18" charset="0"/>
                <a:cs typeface="Book Antiqua" pitchFamily="18" charset="0"/>
              </a:rPr>
              <a:t>Nerves of </a:t>
            </a:r>
            <a:r>
              <a:rPr lang="sr-Latn-CS" altLang="en-US" sz="1800" b="1" i="1" u="sng" dirty="0">
                <a:solidFill>
                  <a:srgbClr val="262673"/>
                </a:solidFill>
                <a:latin typeface="Book Antiqua" pitchFamily="18" charset="0"/>
                <a:ea typeface="Book Antiqua" pitchFamily="18" charset="0"/>
                <a:cs typeface="Book Antiqua" pitchFamily="18" charset="0"/>
              </a:rPr>
              <a:t>plexus pulmonalis</a:t>
            </a:r>
            <a:r>
              <a:rPr lang="sr-Latn-CS" altLang="en-US" sz="1800" b="1" i="1" dirty="0">
                <a:solidFill>
                  <a:srgbClr val="262673"/>
                </a:solidFill>
                <a:latin typeface="Book Antiqua" pitchFamily="18" charset="0"/>
                <a:ea typeface="Book Antiqua" pitchFamily="18" charset="0"/>
                <a:cs typeface="Book Antiqua" pitchFamily="18" charset="0"/>
              </a:rPr>
              <a:t> </a:t>
            </a:r>
            <a:r>
              <a:rPr lang="en-GB" altLang="en-US" sz="1800" b="1" i="1" dirty="0">
                <a:solidFill>
                  <a:srgbClr val="262673"/>
                </a:solidFill>
                <a:latin typeface="Book Antiqua" pitchFamily="18" charset="0"/>
                <a:ea typeface="Book Antiqua" pitchFamily="18" charset="0"/>
                <a:cs typeface="Book Antiqua" pitchFamily="18" charset="0"/>
              </a:rPr>
              <a:t>are the part of pulmonary root (radix </a:t>
            </a:r>
            <a:r>
              <a:rPr lang="en-GB" altLang="en-US" sz="1800" b="1" i="1" dirty="0" err="1">
                <a:solidFill>
                  <a:srgbClr val="262673"/>
                </a:solidFill>
                <a:latin typeface="Book Antiqua" pitchFamily="18" charset="0"/>
                <a:ea typeface="Book Antiqua" pitchFamily="18" charset="0"/>
                <a:cs typeface="Book Antiqua" pitchFamily="18" charset="0"/>
              </a:rPr>
              <a:t>pulmonis</a:t>
            </a:r>
            <a:r>
              <a:rPr lang="en-GB" altLang="en-US" sz="1800" b="1" i="1" dirty="0">
                <a:solidFill>
                  <a:srgbClr val="262673"/>
                </a:solidFill>
                <a:latin typeface="Book Antiqua" pitchFamily="18" charset="0"/>
                <a:ea typeface="Book Antiqua" pitchFamily="18" charset="0"/>
                <a:cs typeface="Book Antiqua" pitchFamily="18" charset="0"/>
              </a:rPr>
              <a:t>) and form </a:t>
            </a:r>
            <a:r>
              <a:rPr lang="sr-Latn-CS" altLang="en-US" sz="1800" b="1" i="1" dirty="0">
                <a:solidFill>
                  <a:srgbClr val="262673"/>
                </a:solidFill>
                <a:latin typeface="Book Antiqua" pitchFamily="18" charset="0"/>
                <a:ea typeface="Book Antiqua" pitchFamily="18" charset="0"/>
                <a:cs typeface="Book Antiqua" pitchFamily="18" charset="0"/>
              </a:rPr>
              <a:t>– </a:t>
            </a:r>
            <a:r>
              <a:rPr lang="en-GB" altLang="en-US" sz="1800" b="1" i="1" dirty="0">
                <a:solidFill>
                  <a:srgbClr val="262673"/>
                </a:solidFill>
                <a:latin typeface="Book Antiqua" pitchFamily="18" charset="0"/>
                <a:ea typeface="Book Antiqua" pitchFamily="18" charset="0"/>
                <a:cs typeface="Book Antiqua" pitchFamily="18" charset="0"/>
              </a:rPr>
              <a:t>anterior and posterior bronchial plexus</a:t>
            </a:r>
            <a:r>
              <a:rPr lang="sr-Latn-CS" altLang="en-US" sz="1800" b="1" i="1" dirty="0">
                <a:solidFill>
                  <a:srgbClr val="262673"/>
                </a:solidFill>
                <a:latin typeface="Book Antiqua" pitchFamily="18" charset="0"/>
                <a:ea typeface="Book Antiqua" pitchFamily="18" charset="0"/>
                <a:cs typeface="Book Antiqua" pitchFamily="18" charset="0"/>
              </a:rPr>
              <a:t>, </a:t>
            </a:r>
            <a:r>
              <a:rPr lang="en-GB" altLang="en-US" sz="1800" b="1" i="1" dirty="0">
                <a:solidFill>
                  <a:srgbClr val="262673"/>
                </a:solidFill>
                <a:latin typeface="Book Antiqua" pitchFamily="18" charset="0"/>
                <a:ea typeface="Book Antiqua" pitchFamily="18" charset="0"/>
                <a:cs typeface="Book Antiqua" pitchFamily="18" charset="0"/>
              </a:rPr>
              <a:t>which are connected</a:t>
            </a:r>
            <a:endParaRPr lang="sr-Latn-CS" altLang="en-US" sz="1800" b="1" i="1" dirty="0">
              <a:solidFill>
                <a:srgbClr val="262673"/>
              </a:solidFill>
              <a:latin typeface="Book Antiqua" pitchFamily="18" charset="0"/>
              <a:ea typeface="Book Antiqua" pitchFamily="18" charset="0"/>
              <a:cs typeface="Book Antiqua" pitchFamily="18" charset="0"/>
            </a:endParaRPr>
          </a:p>
        </p:txBody>
      </p:sp>
    </p:spTree>
    <p:custDataLst>
      <p:tags r:id="rId1"/>
    </p:custDataLst>
  </p:cSld>
  <p:clrMapOvr>
    <a:masterClrMapping/>
  </p:clrMapOvr>
  <p:transition spd="slow">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34819">
                                            <p:txEl>
                                              <p:pRg st="3" end="3"/>
                                            </p:txEl>
                                          </p:spTgt>
                                        </p:tgtEl>
                                        <p:attrNameLst>
                                          <p:attrName>style.visibility</p:attrName>
                                        </p:attrNameLst>
                                      </p:cBhvr>
                                      <p:to>
                                        <p:strVal val="visible"/>
                                      </p:to>
                                    </p:set>
                                    <p:anim calcmode="lin" valueType="num">
                                      <p:cBhvr>
                                        <p:cTn id="7" dur="500" fill="hold"/>
                                        <p:tgtEl>
                                          <p:spTgt spid="34819">
                                            <p:txEl>
                                              <p:pRg st="3" end="3"/>
                                            </p:txEl>
                                          </p:spTgt>
                                        </p:tgtEl>
                                        <p:attrNameLst>
                                          <p:attrName>ppt_w</p:attrName>
                                        </p:attrNameLst>
                                      </p:cBhvr>
                                      <p:tavLst>
                                        <p:tav tm="0">
                                          <p:val>
                                            <p:fltVal val="0"/>
                                          </p:val>
                                        </p:tav>
                                        <p:tav tm="100000">
                                          <p:val>
                                            <p:strVal val="#ppt_w"/>
                                          </p:val>
                                        </p:tav>
                                      </p:tavLst>
                                    </p:anim>
                                    <p:anim calcmode="lin" valueType="num">
                                      <p:cBhvr>
                                        <p:cTn id="8" dur="500" fill="hold"/>
                                        <p:tgtEl>
                                          <p:spTgt spid="34819">
                                            <p:txEl>
                                              <p:pRg st="3" end="3"/>
                                            </p:txEl>
                                          </p:spTgt>
                                        </p:tgtEl>
                                        <p:attrNameLst>
                                          <p:attrName>ppt_h</p:attrName>
                                        </p:attrNameLst>
                                      </p:cBhvr>
                                      <p:tavLst>
                                        <p:tav tm="0">
                                          <p:val>
                                            <p:fltVal val="0"/>
                                          </p:val>
                                        </p:tav>
                                        <p:tav tm="100000">
                                          <p:val>
                                            <p:strVal val="#ppt_h"/>
                                          </p:val>
                                        </p:tav>
                                      </p:tavLst>
                                    </p:anim>
                                    <p:anim calcmode="lin" valueType="num">
                                      <p:cBhvr>
                                        <p:cTn id="9" dur="500" fill="hold"/>
                                        <p:tgtEl>
                                          <p:spTgt spid="34819">
                                            <p:txEl>
                                              <p:pRg st="3" end="3"/>
                                            </p:txEl>
                                          </p:spTgt>
                                        </p:tgtEl>
                                        <p:attrNameLst>
                                          <p:attrName>style.rotation</p:attrName>
                                        </p:attrNameLst>
                                      </p:cBhvr>
                                      <p:tavLst>
                                        <p:tav tm="0">
                                          <p:val>
                                            <p:fltVal val="90"/>
                                          </p:val>
                                        </p:tav>
                                        <p:tav tm="100000">
                                          <p:val>
                                            <p:fltVal val="0"/>
                                          </p:val>
                                        </p:tav>
                                      </p:tavLst>
                                    </p:anim>
                                    <p:animEffect transition="in" filter="fade">
                                      <p:cBhvr>
                                        <p:cTn id="10" dur="500"/>
                                        <p:tgtEl>
                                          <p:spTgt spid="34819">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34819">
                                            <p:txEl>
                                              <p:pRg st="0" end="0"/>
                                            </p:txEl>
                                          </p:spTgt>
                                        </p:tgtEl>
                                        <p:attrNameLst>
                                          <p:attrName>style.visibility</p:attrName>
                                        </p:attrNameLst>
                                      </p:cBhvr>
                                      <p:to>
                                        <p:strVal val="visible"/>
                                      </p:to>
                                    </p:set>
                                    <p:anim calcmode="lin" valueType="num">
                                      <p:cBhvr>
                                        <p:cTn id="15" dur="500" fill="hold"/>
                                        <p:tgtEl>
                                          <p:spTgt spid="34819">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34819">
                                            <p:txEl>
                                              <p:pRg st="0" end="0"/>
                                            </p:txEl>
                                          </p:spTgt>
                                        </p:tgtEl>
                                        <p:attrNameLst>
                                          <p:attrName>ppt_h</p:attrName>
                                        </p:attrNameLst>
                                      </p:cBhvr>
                                      <p:tavLst>
                                        <p:tav tm="0">
                                          <p:val>
                                            <p:fltVal val="0"/>
                                          </p:val>
                                        </p:tav>
                                        <p:tav tm="100000">
                                          <p:val>
                                            <p:strVal val="#ppt_h"/>
                                          </p:val>
                                        </p:tav>
                                      </p:tavLst>
                                    </p:anim>
                                    <p:anim calcmode="lin" valueType="num">
                                      <p:cBhvr>
                                        <p:cTn id="17" dur="500" fill="hold"/>
                                        <p:tgtEl>
                                          <p:spTgt spid="34819">
                                            <p:txEl>
                                              <p:pRg st="0" end="0"/>
                                            </p:txEl>
                                          </p:spTgt>
                                        </p:tgtEl>
                                        <p:attrNameLst>
                                          <p:attrName>style.rotation</p:attrName>
                                        </p:attrNameLst>
                                      </p:cBhvr>
                                      <p:tavLst>
                                        <p:tav tm="0">
                                          <p:val>
                                            <p:fltVal val="90"/>
                                          </p:val>
                                        </p:tav>
                                        <p:tav tm="100000">
                                          <p:val>
                                            <p:fltVal val="0"/>
                                          </p:val>
                                        </p:tav>
                                      </p:tavLst>
                                    </p:anim>
                                    <p:animEffect transition="in" filter="fade">
                                      <p:cBhvr>
                                        <p:cTn id="18" dur="500"/>
                                        <p:tgtEl>
                                          <p:spTgt spid="34819">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iterate type="lt">
                                    <p:tmPct val="5000"/>
                                  </p:iterate>
                                  <p:childTnLst>
                                    <p:set>
                                      <p:cBhvr>
                                        <p:cTn id="22" dur="1" fill="hold">
                                          <p:stCondLst>
                                            <p:cond delay="0"/>
                                          </p:stCondLst>
                                        </p:cTn>
                                        <p:tgtEl>
                                          <p:spTgt spid="34819">
                                            <p:txEl>
                                              <p:pRg st="1" end="1"/>
                                            </p:txEl>
                                          </p:spTgt>
                                        </p:tgtEl>
                                        <p:attrNameLst>
                                          <p:attrName>style.visibility</p:attrName>
                                        </p:attrNameLst>
                                      </p:cBhvr>
                                      <p:to>
                                        <p:strVal val="visible"/>
                                      </p:to>
                                    </p:set>
                                    <p:anim calcmode="lin" valueType="num">
                                      <p:cBhvr>
                                        <p:cTn id="23" dur="500" fill="hold"/>
                                        <p:tgtEl>
                                          <p:spTgt spid="34819">
                                            <p:txEl>
                                              <p:pRg st="1" end="1"/>
                                            </p:txEl>
                                          </p:spTgt>
                                        </p:tgtEl>
                                        <p:attrNameLst>
                                          <p:attrName>ppt_w</p:attrName>
                                        </p:attrNameLst>
                                      </p:cBhvr>
                                      <p:tavLst>
                                        <p:tav tm="0">
                                          <p:val>
                                            <p:fltVal val="0"/>
                                          </p:val>
                                        </p:tav>
                                        <p:tav tm="100000">
                                          <p:val>
                                            <p:strVal val="#ppt_w"/>
                                          </p:val>
                                        </p:tav>
                                      </p:tavLst>
                                    </p:anim>
                                    <p:anim calcmode="lin" valueType="num">
                                      <p:cBhvr>
                                        <p:cTn id="24" dur="500" fill="hold"/>
                                        <p:tgtEl>
                                          <p:spTgt spid="34819">
                                            <p:txEl>
                                              <p:pRg st="1" end="1"/>
                                            </p:txEl>
                                          </p:spTgt>
                                        </p:tgtEl>
                                        <p:attrNameLst>
                                          <p:attrName>ppt_h</p:attrName>
                                        </p:attrNameLst>
                                      </p:cBhvr>
                                      <p:tavLst>
                                        <p:tav tm="0">
                                          <p:val>
                                            <p:fltVal val="0"/>
                                          </p:val>
                                        </p:tav>
                                        <p:tav tm="100000">
                                          <p:val>
                                            <p:strVal val="#ppt_h"/>
                                          </p:val>
                                        </p:tav>
                                      </p:tavLst>
                                    </p:anim>
                                    <p:anim calcmode="lin" valueType="num">
                                      <p:cBhvr>
                                        <p:cTn id="25" dur="500" fill="hold"/>
                                        <p:tgtEl>
                                          <p:spTgt spid="34819">
                                            <p:txEl>
                                              <p:pRg st="1" end="1"/>
                                            </p:txEl>
                                          </p:spTgt>
                                        </p:tgtEl>
                                        <p:attrNameLst>
                                          <p:attrName>style.rotation</p:attrName>
                                        </p:attrNameLst>
                                      </p:cBhvr>
                                      <p:tavLst>
                                        <p:tav tm="0">
                                          <p:val>
                                            <p:fltVal val="90"/>
                                          </p:val>
                                        </p:tav>
                                        <p:tav tm="100000">
                                          <p:val>
                                            <p:fltVal val="0"/>
                                          </p:val>
                                        </p:tav>
                                      </p:tavLst>
                                    </p:anim>
                                    <p:animEffect transition="in" filter="fade">
                                      <p:cBhvr>
                                        <p:cTn id="26" dur="500"/>
                                        <p:tgtEl>
                                          <p:spTgt spid="34819">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iterate type="lt">
                                    <p:tmPct val="5000"/>
                                  </p:iterate>
                                  <p:childTnLst>
                                    <p:set>
                                      <p:cBhvr>
                                        <p:cTn id="30" dur="1" fill="hold">
                                          <p:stCondLst>
                                            <p:cond delay="0"/>
                                          </p:stCondLst>
                                        </p:cTn>
                                        <p:tgtEl>
                                          <p:spTgt spid="34819">
                                            <p:txEl>
                                              <p:pRg st="4" end="4"/>
                                            </p:txEl>
                                          </p:spTgt>
                                        </p:tgtEl>
                                        <p:attrNameLst>
                                          <p:attrName>style.visibility</p:attrName>
                                        </p:attrNameLst>
                                      </p:cBhvr>
                                      <p:to>
                                        <p:strVal val="visible"/>
                                      </p:to>
                                    </p:set>
                                    <p:anim calcmode="lin" valueType="num">
                                      <p:cBhvr>
                                        <p:cTn id="31" dur="500" fill="hold"/>
                                        <p:tgtEl>
                                          <p:spTgt spid="34819">
                                            <p:txEl>
                                              <p:pRg st="4" end="4"/>
                                            </p:txEl>
                                          </p:spTgt>
                                        </p:tgtEl>
                                        <p:attrNameLst>
                                          <p:attrName>ppt_w</p:attrName>
                                        </p:attrNameLst>
                                      </p:cBhvr>
                                      <p:tavLst>
                                        <p:tav tm="0">
                                          <p:val>
                                            <p:fltVal val="0"/>
                                          </p:val>
                                        </p:tav>
                                        <p:tav tm="100000">
                                          <p:val>
                                            <p:strVal val="#ppt_w"/>
                                          </p:val>
                                        </p:tav>
                                      </p:tavLst>
                                    </p:anim>
                                    <p:anim calcmode="lin" valueType="num">
                                      <p:cBhvr>
                                        <p:cTn id="32" dur="500" fill="hold"/>
                                        <p:tgtEl>
                                          <p:spTgt spid="34819">
                                            <p:txEl>
                                              <p:pRg st="4" end="4"/>
                                            </p:txEl>
                                          </p:spTgt>
                                        </p:tgtEl>
                                        <p:attrNameLst>
                                          <p:attrName>ppt_h</p:attrName>
                                        </p:attrNameLst>
                                      </p:cBhvr>
                                      <p:tavLst>
                                        <p:tav tm="0">
                                          <p:val>
                                            <p:fltVal val="0"/>
                                          </p:val>
                                        </p:tav>
                                        <p:tav tm="100000">
                                          <p:val>
                                            <p:strVal val="#ppt_h"/>
                                          </p:val>
                                        </p:tav>
                                      </p:tavLst>
                                    </p:anim>
                                    <p:anim calcmode="lin" valueType="num">
                                      <p:cBhvr>
                                        <p:cTn id="33" dur="500" fill="hold"/>
                                        <p:tgtEl>
                                          <p:spTgt spid="34819">
                                            <p:txEl>
                                              <p:pRg st="4" end="4"/>
                                            </p:txEl>
                                          </p:spTgt>
                                        </p:tgtEl>
                                        <p:attrNameLst>
                                          <p:attrName>style.rotation</p:attrName>
                                        </p:attrNameLst>
                                      </p:cBhvr>
                                      <p:tavLst>
                                        <p:tav tm="0">
                                          <p:val>
                                            <p:fltVal val="90"/>
                                          </p:val>
                                        </p:tav>
                                        <p:tav tm="100000">
                                          <p:val>
                                            <p:fltVal val="0"/>
                                          </p:val>
                                        </p:tav>
                                      </p:tavLst>
                                    </p:anim>
                                    <p:animEffect transition="in" filter="fade">
                                      <p:cBhvr>
                                        <p:cTn id="34" dur="500"/>
                                        <p:tgtEl>
                                          <p:spTgt spid="34819">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iterate type="lt">
                                    <p:tmPct val="5000"/>
                                  </p:iterate>
                                  <p:childTnLst>
                                    <p:set>
                                      <p:cBhvr>
                                        <p:cTn id="38" dur="1" fill="hold">
                                          <p:stCondLst>
                                            <p:cond delay="0"/>
                                          </p:stCondLst>
                                        </p:cTn>
                                        <p:tgtEl>
                                          <p:spTgt spid="34819">
                                            <p:txEl>
                                              <p:pRg st="5" end="5"/>
                                            </p:txEl>
                                          </p:spTgt>
                                        </p:tgtEl>
                                        <p:attrNameLst>
                                          <p:attrName>style.visibility</p:attrName>
                                        </p:attrNameLst>
                                      </p:cBhvr>
                                      <p:to>
                                        <p:strVal val="visible"/>
                                      </p:to>
                                    </p:set>
                                    <p:anim calcmode="lin" valueType="num">
                                      <p:cBhvr>
                                        <p:cTn id="39" dur="500" fill="hold"/>
                                        <p:tgtEl>
                                          <p:spTgt spid="34819">
                                            <p:txEl>
                                              <p:pRg st="5" end="5"/>
                                            </p:txEl>
                                          </p:spTgt>
                                        </p:tgtEl>
                                        <p:attrNameLst>
                                          <p:attrName>ppt_w</p:attrName>
                                        </p:attrNameLst>
                                      </p:cBhvr>
                                      <p:tavLst>
                                        <p:tav tm="0">
                                          <p:val>
                                            <p:fltVal val="0"/>
                                          </p:val>
                                        </p:tav>
                                        <p:tav tm="100000">
                                          <p:val>
                                            <p:strVal val="#ppt_w"/>
                                          </p:val>
                                        </p:tav>
                                      </p:tavLst>
                                    </p:anim>
                                    <p:anim calcmode="lin" valueType="num">
                                      <p:cBhvr>
                                        <p:cTn id="40" dur="500" fill="hold"/>
                                        <p:tgtEl>
                                          <p:spTgt spid="34819">
                                            <p:txEl>
                                              <p:pRg st="5" end="5"/>
                                            </p:txEl>
                                          </p:spTgt>
                                        </p:tgtEl>
                                        <p:attrNameLst>
                                          <p:attrName>ppt_h</p:attrName>
                                        </p:attrNameLst>
                                      </p:cBhvr>
                                      <p:tavLst>
                                        <p:tav tm="0">
                                          <p:val>
                                            <p:fltVal val="0"/>
                                          </p:val>
                                        </p:tav>
                                        <p:tav tm="100000">
                                          <p:val>
                                            <p:strVal val="#ppt_h"/>
                                          </p:val>
                                        </p:tav>
                                      </p:tavLst>
                                    </p:anim>
                                    <p:anim calcmode="lin" valueType="num">
                                      <p:cBhvr>
                                        <p:cTn id="41" dur="500" fill="hold"/>
                                        <p:tgtEl>
                                          <p:spTgt spid="34819">
                                            <p:txEl>
                                              <p:pRg st="5" end="5"/>
                                            </p:txEl>
                                          </p:spTgt>
                                        </p:tgtEl>
                                        <p:attrNameLst>
                                          <p:attrName>style.rotation</p:attrName>
                                        </p:attrNameLst>
                                      </p:cBhvr>
                                      <p:tavLst>
                                        <p:tav tm="0">
                                          <p:val>
                                            <p:fltVal val="90"/>
                                          </p:val>
                                        </p:tav>
                                        <p:tav tm="100000">
                                          <p:val>
                                            <p:fltVal val="0"/>
                                          </p:val>
                                        </p:tav>
                                      </p:tavLst>
                                    </p:anim>
                                    <p:animEffect transition="in" filter="fade">
                                      <p:cBhvr>
                                        <p:cTn id="42" dur="500"/>
                                        <p:tgtEl>
                                          <p:spTgt spid="34819">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iterate type="lt">
                                    <p:tmPct val="5000"/>
                                  </p:iterate>
                                  <p:childTnLst>
                                    <p:set>
                                      <p:cBhvr>
                                        <p:cTn id="46" dur="1" fill="hold">
                                          <p:stCondLst>
                                            <p:cond delay="0"/>
                                          </p:stCondLst>
                                        </p:cTn>
                                        <p:tgtEl>
                                          <p:spTgt spid="34819">
                                            <p:txEl>
                                              <p:pRg st="6" end="6"/>
                                            </p:txEl>
                                          </p:spTgt>
                                        </p:tgtEl>
                                        <p:attrNameLst>
                                          <p:attrName>style.visibility</p:attrName>
                                        </p:attrNameLst>
                                      </p:cBhvr>
                                      <p:to>
                                        <p:strVal val="visible"/>
                                      </p:to>
                                    </p:set>
                                    <p:anim calcmode="lin" valueType="num">
                                      <p:cBhvr>
                                        <p:cTn id="47" dur="500" fill="hold"/>
                                        <p:tgtEl>
                                          <p:spTgt spid="34819">
                                            <p:txEl>
                                              <p:pRg st="6" end="6"/>
                                            </p:txEl>
                                          </p:spTgt>
                                        </p:tgtEl>
                                        <p:attrNameLst>
                                          <p:attrName>ppt_w</p:attrName>
                                        </p:attrNameLst>
                                      </p:cBhvr>
                                      <p:tavLst>
                                        <p:tav tm="0">
                                          <p:val>
                                            <p:fltVal val="0"/>
                                          </p:val>
                                        </p:tav>
                                        <p:tav tm="100000">
                                          <p:val>
                                            <p:strVal val="#ppt_w"/>
                                          </p:val>
                                        </p:tav>
                                      </p:tavLst>
                                    </p:anim>
                                    <p:anim calcmode="lin" valueType="num">
                                      <p:cBhvr>
                                        <p:cTn id="48" dur="500" fill="hold"/>
                                        <p:tgtEl>
                                          <p:spTgt spid="34819">
                                            <p:txEl>
                                              <p:pRg st="6" end="6"/>
                                            </p:txEl>
                                          </p:spTgt>
                                        </p:tgtEl>
                                        <p:attrNameLst>
                                          <p:attrName>ppt_h</p:attrName>
                                        </p:attrNameLst>
                                      </p:cBhvr>
                                      <p:tavLst>
                                        <p:tav tm="0">
                                          <p:val>
                                            <p:fltVal val="0"/>
                                          </p:val>
                                        </p:tav>
                                        <p:tav tm="100000">
                                          <p:val>
                                            <p:strVal val="#ppt_h"/>
                                          </p:val>
                                        </p:tav>
                                      </p:tavLst>
                                    </p:anim>
                                    <p:anim calcmode="lin" valueType="num">
                                      <p:cBhvr>
                                        <p:cTn id="49" dur="500" fill="hold"/>
                                        <p:tgtEl>
                                          <p:spTgt spid="34819">
                                            <p:txEl>
                                              <p:pRg st="6" end="6"/>
                                            </p:txEl>
                                          </p:spTgt>
                                        </p:tgtEl>
                                        <p:attrNameLst>
                                          <p:attrName>style.rotation</p:attrName>
                                        </p:attrNameLst>
                                      </p:cBhvr>
                                      <p:tavLst>
                                        <p:tav tm="0">
                                          <p:val>
                                            <p:fltVal val="90"/>
                                          </p:val>
                                        </p:tav>
                                        <p:tav tm="100000">
                                          <p:val>
                                            <p:fltVal val="0"/>
                                          </p:val>
                                        </p:tav>
                                      </p:tavLst>
                                    </p:anim>
                                    <p:animEffect transition="in" filter="fade">
                                      <p:cBhvr>
                                        <p:cTn id="50" dur="500"/>
                                        <p:tgtEl>
                                          <p:spTgt spid="34819">
                                            <p:txEl>
                                              <p:pRg st="6" end="6"/>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iterate type="lt">
                                    <p:tmPct val="5000"/>
                                  </p:iterate>
                                  <p:childTnLst>
                                    <p:set>
                                      <p:cBhvr>
                                        <p:cTn id="54" dur="1" fill="hold">
                                          <p:stCondLst>
                                            <p:cond delay="0"/>
                                          </p:stCondLst>
                                        </p:cTn>
                                        <p:tgtEl>
                                          <p:spTgt spid="34819">
                                            <p:txEl>
                                              <p:pRg st="8" end="8"/>
                                            </p:txEl>
                                          </p:spTgt>
                                        </p:tgtEl>
                                        <p:attrNameLst>
                                          <p:attrName>style.visibility</p:attrName>
                                        </p:attrNameLst>
                                      </p:cBhvr>
                                      <p:to>
                                        <p:strVal val="visible"/>
                                      </p:to>
                                    </p:set>
                                    <p:anim calcmode="lin" valueType="num">
                                      <p:cBhvr>
                                        <p:cTn id="55" dur="500" fill="hold"/>
                                        <p:tgtEl>
                                          <p:spTgt spid="34819">
                                            <p:txEl>
                                              <p:pRg st="8" end="8"/>
                                            </p:txEl>
                                          </p:spTgt>
                                        </p:tgtEl>
                                        <p:attrNameLst>
                                          <p:attrName>ppt_w</p:attrName>
                                        </p:attrNameLst>
                                      </p:cBhvr>
                                      <p:tavLst>
                                        <p:tav tm="0">
                                          <p:val>
                                            <p:fltVal val="0"/>
                                          </p:val>
                                        </p:tav>
                                        <p:tav tm="100000">
                                          <p:val>
                                            <p:strVal val="#ppt_w"/>
                                          </p:val>
                                        </p:tav>
                                      </p:tavLst>
                                    </p:anim>
                                    <p:anim calcmode="lin" valueType="num">
                                      <p:cBhvr>
                                        <p:cTn id="56" dur="500" fill="hold"/>
                                        <p:tgtEl>
                                          <p:spTgt spid="34819">
                                            <p:txEl>
                                              <p:pRg st="8" end="8"/>
                                            </p:txEl>
                                          </p:spTgt>
                                        </p:tgtEl>
                                        <p:attrNameLst>
                                          <p:attrName>ppt_h</p:attrName>
                                        </p:attrNameLst>
                                      </p:cBhvr>
                                      <p:tavLst>
                                        <p:tav tm="0">
                                          <p:val>
                                            <p:fltVal val="0"/>
                                          </p:val>
                                        </p:tav>
                                        <p:tav tm="100000">
                                          <p:val>
                                            <p:strVal val="#ppt_h"/>
                                          </p:val>
                                        </p:tav>
                                      </p:tavLst>
                                    </p:anim>
                                    <p:anim calcmode="lin" valueType="num">
                                      <p:cBhvr>
                                        <p:cTn id="57" dur="500" fill="hold"/>
                                        <p:tgtEl>
                                          <p:spTgt spid="34819">
                                            <p:txEl>
                                              <p:pRg st="8" end="8"/>
                                            </p:txEl>
                                          </p:spTgt>
                                        </p:tgtEl>
                                        <p:attrNameLst>
                                          <p:attrName>style.rotation</p:attrName>
                                        </p:attrNameLst>
                                      </p:cBhvr>
                                      <p:tavLst>
                                        <p:tav tm="0">
                                          <p:val>
                                            <p:fltVal val="90"/>
                                          </p:val>
                                        </p:tav>
                                        <p:tav tm="100000">
                                          <p:val>
                                            <p:fltVal val="0"/>
                                          </p:val>
                                        </p:tav>
                                      </p:tavLst>
                                    </p:anim>
                                    <p:animEffect transition="in" filter="fade">
                                      <p:cBhvr>
                                        <p:cTn id="58" dur="500"/>
                                        <p:tgtEl>
                                          <p:spTgt spid="34819">
                                            <p:txEl>
                                              <p:pRg st="8" end="8"/>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nodeType="clickEffect">
                                  <p:stCondLst>
                                    <p:cond delay="0"/>
                                  </p:stCondLst>
                                  <p:iterate type="lt">
                                    <p:tmPct val="5000"/>
                                  </p:iterate>
                                  <p:childTnLst>
                                    <p:set>
                                      <p:cBhvr>
                                        <p:cTn id="62" dur="1" fill="hold">
                                          <p:stCondLst>
                                            <p:cond delay="0"/>
                                          </p:stCondLst>
                                        </p:cTn>
                                        <p:tgtEl>
                                          <p:spTgt spid="34819">
                                            <p:txEl>
                                              <p:pRg st="9" end="9"/>
                                            </p:txEl>
                                          </p:spTgt>
                                        </p:tgtEl>
                                        <p:attrNameLst>
                                          <p:attrName>style.visibility</p:attrName>
                                        </p:attrNameLst>
                                      </p:cBhvr>
                                      <p:to>
                                        <p:strVal val="visible"/>
                                      </p:to>
                                    </p:set>
                                    <p:anim calcmode="lin" valueType="num">
                                      <p:cBhvr>
                                        <p:cTn id="63" dur="500" fill="hold"/>
                                        <p:tgtEl>
                                          <p:spTgt spid="34819">
                                            <p:txEl>
                                              <p:pRg st="9" end="9"/>
                                            </p:txEl>
                                          </p:spTgt>
                                        </p:tgtEl>
                                        <p:attrNameLst>
                                          <p:attrName>ppt_w</p:attrName>
                                        </p:attrNameLst>
                                      </p:cBhvr>
                                      <p:tavLst>
                                        <p:tav tm="0">
                                          <p:val>
                                            <p:fltVal val="0"/>
                                          </p:val>
                                        </p:tav>
                                        <p:tav tm="100000">
                                          <p:val>
                                            <p:strVal val="#ppt_w"/>
                                          </p:val>
                                        </p:tav>
                                      </p:tavLst>
                                    </p:anim>
                                    <p:anim calcmode="lin" valueType="num">
                                      <p:cBhvr>
                                        <p:cTn id="64" dur="500" fill="hold"/>
                                        <p:tgtEl>
                                          <p:spTgt spid="34819">
                                            <p:txEl>
                                              <p:pRg st="9" end="9"/>
                                            </p:txEl>
                                          </p:spTgt>
                                        </p:tgtEl>
                                        <p:attrNameLst>
                                          <p:attrName>ppt_h</p:attrName>
                                        </p:attrNameLst>
                                      </p:cBhvr>
                                      <p:tavLst>
                                        <p:tav tm="0">
                                          <p:val>
                                            <p:fltVal val="0"/>
                                          </p:val>
                                        </p:tav>
                                        <p:tav tm="100000">
                                          <p:val>
                                            <p:strVal val="#ppt_h"/>
                                          </p:val>
                                        </p:tav>
                                      </p:tavLst>
                                    </p:anim>
                                    <p:anim calcmode="lin" valueType="num">
                                      <p:cBhvr>
                                        <p:cTn id="65" dur="500" fill="hold"/>
                                        <p:tgtEl>
                                          <p:spTgt spid="34819">
                                            <p:txEl>
                                              <p:pRg st="9" end="9"/>
                                            </p:txEl>
                                          </p:spTgt>
                                        </p:tgtEl>
                                        <p:attrNameLst>
                                          <p:attrName>style.rotation</p:attrName>
                                        </p:attrNameLst>
                                      </p:cBhvr>
                                      <p:tavLst>
                                        <p:tav tm="0">
                                          <p:val>
                                            <p:fltVal val="90"/>
                                          </p:val>
                                        </p:tav>
                                        <p:tav tm="100000">
                                          <p:val>
                                            <p:fltVal val="0"/>
                                          </p:val>
                                        </p:tav>
                                      </p:tavLst>
                                    </p:anim>
                                    <p:animEffect transition="in" filter="fade">
                                      <p:cBhvr>
                                        <p:cTn id="66" dur="500"/>
                                        <p:tgtEl>
                                          <p:spTgt spid="34819">
                                            <p:txEl>
                                              <p:pRg st="9" end="9"/>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31" presetClass="entr" presetSubtype="0" fill="hold" nodeType="clickEffect">
                                  <p:stCondLst>
                                    <p:cond delay="0"/>
                                  </p:stCondLst>
                                  <p:iterate type="lt">
                                    <p:tmPct val="5000"/>
                                  </p:iterate>
                                  <p:childTnLst>
                                    <p:set>
                                      <p:cBhvr>
                                        <p:cTn id="70" dur="1" fill="hold">
                                          <p:stCondLst>
                                            <p:cond delay="0"/>
                                          </p:stCondLst>
                                        </p:cTn>
                                        <p:tgtEl>
                                          <p:spTgt spid="34819">
                                            <p:txEl>
                                              <p:pRg st="10" end="10"/>
                                            </p:txEl>
                                          </p:spTgt>
                                        </p:tgtEl>
                                        <p:attrNameLst>
                                          <p:attrName>style.visibility</p:attrName>
                                        </p:attrNameLst>
                                      </p:cBhvr>
                                      <p:to>
                                        <p:strVal val="visible"/>
                                      </p:to>
                                    </p:set>
                                    <p:anim calcmode="lin" valueType="num">
                                      <p:cBhvr>
                                        <p:cTn id="71" dur="500" fill="hold"/>
                                        <p:tgtEl>
                                          <p:spTgt spid="34819">
                                            <p:txEl>
                                              <p:pRg st="10" end="10"/>
                                            </p:txEl>
                                          </p:spTgt>
                                        </p:tgtEl>
                                        <p:attrNameLst>
                                          <p:attrName>ppt_w</p:attrName>
                                        </p:attrNameLst>
                                      </p:cBhvr>
                                      <p:tavLst>
                                        <p:tav tm="0">
                                          <p:val>
                                            <p:fltVal val="0"/>
                                          </p:val>
                                        </p:tav>
                                        <p:tav tm="100000">
                                          <p:val>
                                            <p:strVal val="#ppt_w"/>
                                          </p:val>
                                        </p:tav>
                                      </p:tavLst>
                                    </p:anim>
                                    <p:anim calcmode="lin" valueType="num">
                                      <p:cBhvr>
                                        <p:cTn id="72" dur="500" fill="hold"/>
                                        <p:tgtEl>
                                          <p:spTgt spid="34819">
                                            <p:txEl>
                                              <p:pRg st="10" end="10"/>
                                            </p:txEl>
                                          </p:spTgt>
                                        </p:tgtEl>
                                        <p:attrNameLst>
                                          <p:attrName>ppt_h</p:attrName>
                                        </p:attrNameLst>
                                      </p:cBhvr>
                                      <p:tavLst>
                                        <p:tav tm="0">
                                          <p:val>
                                            <p:fltVal val="0"/>
                                          </p:val>
                                        </p:tav>
                                        <p:tav tm="100000">
                                          <p:val>
                                            <p:strVal val="#ppt_h"/>
                                          </p:val>
                                        </p:tav>
                                      </p:tavLst>
                                    </p:anim>
                                    <p:anim calcmode="lin" valueType="num">
                                      <p:cBhvr>
                                        <p:cTn id="73" dur="500" fill="hold"/>
                                        <p:tgtEl>
                                          <p:spTgt spid="34819">
                                            <p:txEl>
                                              <p:pRg st="10" end="10"/>
                                            </p:txEl>
                                          </p:spTgt>
                                        </p:tgtEl>
                                        <p:attrNameLst>
                                          <p:attrName>style.rotation</p:attrName>
                                        </p:attrNameLst>
                                      </p:cBhvr>
                                      <p:tavLst>
                                        <p:tav tm="0">
                                          <p:val>
                                            <p:fltVal val="90"/>
                                          </p:val>
                                        </p:tav>
                                        <p:tav tm="100000">
                                          <p:val>
                                            <p:fltVal val="0"/>
                                          </p:val>
                                        </p:tav>
                                      </p:tavLst>
                                    </p:anim>
                                    <p:animEffect transition="in" filter="fade">
                                      <p:cBhvr>
                                        <p:cTn id="74" dur="500"/>
                                        <p:tgtEl>
                                          <p:spTgt spid="34819">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1"/>
          <p:cNvSpPr>
            <a:spLocks noGrp="1"/>
          </p:cNvSpPr>
          <p:nvPr>
            <p:ph type="title" idx="4294967295"/>
          </p:nvPr>
        </p:nvSpPr>
        <p:spPr>
          <a:xfrm>
            <a:off x="428625" y="0"/>
            <a:ext cx="8229600" cy="1143000"/>
          </a:xfrm>
        </p:spPr>
        <p:txBody>
          <a:bodyPr/>
          <a:lstStyle/>
          <a:p>
            <a:pPr eaLnBrk="1" hangingPunct="1"/>
            <a:r>
              <a:rPr lang="sr-Latn-CS" altLang="en-US" sz="3600" b="1" dirty="0">
                <a:solidFill>
                  <a:schemeClr val="tx1"/>
                </a:solidFill>
              </a:rPr>
              <a:t>TRUNCUS  SYMPATHICUS</a:t>
            </a:r>
            <a:br>
              <a:rPr lang="en-US" altLang="en-US" sz="3600" b="1" dirty="0">
                <a:solidFill>
                  <a:schemeClr val="tx1"/>
                </a:solidFill>
              </a:rPr>
            </a:br>
            <a:r>
              <a:rPr lang="en-US" altLang="en-US" sz="3600" b="1" dirty="0">
                <a:solidFill>
                  <a:schemeClr val="tx1"/>
                </a:solidFill>
              </a:rPr>
              <a:t>SYMPATHETIC TRUNK</a:t>
            </a:r>
            <a:endParaRPr lang="sr-Latn-CS" altLang="en-US" sz="3600" b="1" dirty="0">
              <a:solidFill>
                <a:schemeClr val="tx1"/>
              </a:solidFill>
            </a:endParaRPr>
          </a:p>
        </p:txBody>
      </p:sp>
      <p:sp>
        <p:nvSpPr>
          <p:cNvPr id="92163" name="Content Placeholder 8"/>
          <p:cNvSpPr>
            <a:spLocks noGrp="1"/>
          </p:cNvSpPr>
          <p:nvPr>
            <p:ph sz="half" idx="4294967295"/>
          </p:nvPr>
        </p:nvSpPr>
        <p:spPr>
          <a:xfrm>
            <a:off x="214313" y="1357313"/>
            <a:ext cx="4857750" cy="3357562"/>
          </a:xfrm>
        </p:spPr>
        <p:txBody>
          <a:bodyPr/>
          <a:lstStyle/>
          <a:p>
            <a:pPr eaLnBrk="1" hangingPunct="1"/>
            <a:r>
              <a:rPr lang="sr-Latn-CS" altLang="en-US" sz="2000" b="1">
                <a:solidFill>
                  <a:srgbClr val="A3A3FF"/>
                </a:solidFill>
              </a:rPr>
              <a:t>Ganglia trunci sympathetici</a:t>
            </a:r>
            <a:br>
              <a:rPr lang="sr-Latn-CS" altLang="en-US" sz="2000" b="1"/>
            </a:br>
            <a:endParaRPr lang="sr-Latn-CS" altLang="en-US" sz="2000" b="1"/>
          </a:p>
          <a:p>
            <a:pPr eaLnBrk="1" hangingPunct="1"/>
            <a:r>
              <a:rPr lang="sr-Latn-CS" altLang="en-US" sz="2000" b="1"/>
              <a:t>- ganglion cervicale superius</a:t>
            </a:r>
            <a:br>
              <a:rPr lang="sr-Latn-CS" altLang="en-US" sz="2000" b="1"/>
            </a:br>
            <a:r>
              <a:rPr lang="sr-Latn-CS" altLang="en-US" sz="2000" b="1"/>
              <a:t>- ganglion cervicale medium</a:t>
            </a:r>
            <a:br>
              <a:rPr lang="sr-Latn-CS" altLang="en-US" sz="2000" b="1"/>
            </a:br>
            <a:r>
              <a:rPr lang="sr-Latn-CS" altLang="en-US" sz="2000" b="1"/>
              <a:t>- ganglion cervicale inferius</a:t>
            </a:r>
            <a:br>
              <a:rPr lang="sr-Latn-CS" altLang="en-US" sz="2000" b="1"/>
            </a:br>
            <a:r>
              <a:rPr lang="sr-Latn-CS" altLang="en-US" sz="2000" b="1"/>
              <a:t>-----------------------------------------</a:t>
            </a:r>
          </a:p>
          <a:p>
            <a:pPr eaLnBrk="1" hangingPunct="1">
              <a:buFontTx/>
              <a:buNone/>
            </a:pPr>
            <a:r>
              <a:rPr lang="sr-Latn-CS" altLang="en-US" sz="2000" b="1"/>
              <a:t>	- ganglia thoracica (10-12)</a:t>
            </a:r>
          </a:p>
          <a:p>
            <a:pPr eaLnBrk="1" hangingPunct="1">
              <a:buFontTx/>
              <a:buNone/>
            </a:pPr>
            <a:r>
              <a:rPr lang="sr-Latn-CS" altLang="en-US" sz="2000" b="1"/>
              <a:t>	- ganglia lumbalia (5)</a:t>
            </a:r>
          </a:p>
          <a:p>
            <a:pPr eaLnBrk="1" hangingPunct="1">
              <a:buFontTx/>
              <a:buNone/>
            </a:pPr>
            <a:r>
              <a:rPr lang="sr-Latn-CS" altLang="en-US" sz="2000" b="1"/>
              <a:t>	- ganglia sacralia</a:t>
            </a:r>
            <a:r>
              <a:rPr lang="sr-Cyrl-RS" altLang="en-US" sz="2000" b="1"/>
              <a:t> (4-5)</a:t>
            </a:r>
            <a:br>
              <a:rPr lang="sr-Cyrl-RS" altLang="en-US" sz="2000" b="1"/>
            </a:br>
            <a:r>
              <a:rPr lang="sr-Cyrl-RS" altLang="en-US" sz="2000" b="1"/>
              <a:t>- </a:t>
            </a:r>
            <a:r>
              <a:rPr lang="en-GB" altLang="en-US" sz="2000" b="1"/>
              <a:t>ganglion impar</a:t>
            </a:r>
            <a:endParaRPr lang="sr-Latn-CS" altLang="en-US" sz="2000" b="1"/>
          </a:p>
          <a:p>
            <a:pPr eaLnBrk="1" hangingPunct="1">
              <a:buFontTx/>
              <a:buNone/>
            </a:pPr>
            <a:endParaRPr lang="sr-Latn-CS" altLang="en-US" sz="2000" b="1"/>
          </a:p>
          <a:p>
            <a:pPr eaLnBrk="1" hangingPunct="1">
              <a:buFontTx/>
              <a:buNone/>
            </a:pPr>
            <a:endParaRPr lang="sr-Latn-CS" altLang="en-US" sz="2000" b="1"/>
          </a:p>
          <a:p>
            <a:pPr eaLnBrk="1" hangingPunct="1">
              <a:buFontTx/>
              <a:buNone/>
            </a:pPr>
            <a:endParaRPr lang="sr-Latn-CS" altLang="en-US" sz="2000" b="1"/>
          </a:p>
        </p:txBody>
      </p:sp>
      <p:sp>
        <p:nvSpPr>
          <p:cNvPr id="92164" name="TextBox 9"/>
          <p:cNvSpPr txBox="1">
            <a:spLocks noChangeArrowheads="1"/>
          </p:cNvSpPr>
          <p:nvPr/>
        </p:nvSpPr>
        <p:spPr bwMode="auto">
          <a:xfrm>
            <a:off x="0" y="4857750"/>
            <a:ext cx="9144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285750" indent="-285750" eaLnBrk="1" hangingPunct="1">
              <a:buFont typeface="Arial" panose="020B0604020202020204" pitchFamily="34" charset="0"/>
              <a:buChar char="•"/>
            </a:pPr>
            <a:r>
              <a:rPr lang="sr-Latn-CS" altLang="en-US" b="1" dirty="0">
                <a:cs typeface="Arial" panose="020B0604020202020204" pitchFamily="34" charset="0"/>
              </a:rPr>
              <a:t>Ganglion cervicale inferius + ganglion thoracale I –</a:t>
            </a:r>
            <a:r>
              <a:rPr lang="sr-Latn-CS" altLang="en-US" b="1" dirty="0">
                <a:solidFill>
                  <a:srgbClr val="00B0F0"/>
                </a:solidFill>
                <a:cs typeface="Arial" panose="020B0604020202020204" pitchFamily="34" charset="0"/>
              </a:rPr>
              <a:t> </a:t>
            </a:r>
            <a:r>
              <a:rPr lang="sr-Latn-CS" altLang="en-US" b="1" dirty="0">
                <a:cs typeface="Arial" panose="020B0604020202020204" pitchFamily="34" charset="0"/>
              </a:rPr>
              <a:t>ganglion cervicothoracicum s. </a:t>
            </a:r>
            <a:r>
              <a:rPr lang="sr-Latn-CS" altLang="en-US" dirty="0">
                <a:cs typeface="Arial" panose="020B0604020202020204" pitchFamily="34" charset="0"/>
              </a:rPr>
              <a:t> </a:t>
            </a:r>
            <a:r>
              <a:rPr lang="sr-Latn-CS" altLang="en-US" b="1" dirty="0">
                <a:cs typeface="Arial" panose="020B0604020202020204" pitchFamily="34" charset="0"/>
              </a:rPr>
              <a:t>ganglion stelatum</a:t>
            </a:r>
            <a:endParaRPr lang="en-US" altLang="en-US" b="1" dirty="0">
              <a:cs typeface="Arial" panose="020B0604020202020204" pitchFamily="34" charset="0"/>
            </a:endParaRPr>
          </a:p>
          <a:p>
            <a:pPr eaLnBrk="1" hangingPunct="1"/>
            <a:endParaRPr lang="sr-Latn-CS" altLang="en-US" b="1" dirty="0">
              <a:solidFill>
                <a:srgbClr val="00B0F0"/>
              </a:solidFill>
              <a:cs typeface="Arial" panose="020B0604020202020204" pitchFamily="34" charset="0"/>
            </a:endParaRPr>
          </a:p>
        </p:txBody>
      </p:sp>
      <p:pic>
        <p:nvPicPr>
          <p:cNvPr id="92165" name="Picture 2"/>
          <p:cNvPicPr>
            <a:picLocks noChangeAspect="1" noChangeArrowheads="1"/>
          </p:cNvPicPr>
          <p:nvPr/>
        </p:nvPicPr>
        <p:blipFill>
          <a:blip r:embed="rId2">
            <a:extLst>
              <a:ext uri="{28A0092B-C50C-407E-A947-70E740481C1C}">
                <a14:useLocalDpi xmlns:a14="http://schemas.microsoft.com/office/drawing/2010/main" val="0"/>
              </a:ext>
            </a:extLst>
          </a:blip>
          <a:srcRect l="20508" t="9521" r="31445" b="20164"/>
          <a:stretch>
            <a:fillRect/>
          </a:stretch>
        </p:blipFill>
        <p:spPr bwMode="auto">
          <a:xfrm>
            <a:off x="5580112" y="1046065"/>
            <a:ext cx="3292426" cy="3854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50864483"/>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3"/>
          <p:cNvPicPr>
            <a:picLocks noChangeAspect="1" noChangeArrowheads="1"/>
          </p:cNvPicPr>
          <p:nvPr/>
        </p:nvPicPr>
        <p:blipFill>
          <a:blip r:embed="rId2">
            <a:extLst>
              <a:ext uri="{28A0092B-C50C-407E-A947-70E740481C1C}">
                <a14:useLocalDpi xmlns:a14="http://schemas.microsoft.com/office/drawing/2010/main" val="0"/>
              </a:ext>
            </a:extLst>
          </a:blip>
          <a:srcRect l="28711" t="12187" r="26172" b="5312"/>
          <a:stretch>
            <a:fillRect/>
          </a:stretch>
        </p:blipFill>
        <p:spPr bwMode="auto">
          <a:xfrm>
            <a:off x="2143125" y="357188"/>
            <a:ext cx="5500688" cy="628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33703635"/>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p:cNvSpPr>
            <a:spLocks noGrp="1"/>
          </p:cNvSpPr>
          <p:nvPr>
            <p:ph type="title" idx="4294967295"/>
          </p:nvPr>
        </p:nvSpPr>
        <p:spPr>
          <a:xfrm>
            <a:off x="500063" y="0"/>
            <a:ext cx="8229600" cy="725488"/>
          </a:xfrm>
        </p:spPr>
        <p:txBody>
          <a:bodyPr/>
          <a:lstStyle/>
          <a:p>
            <a:pPr eaLnBrk="1" hangingPunct="1"/>
            <a:r>
              <a:rPr lang="sr-Latn-CS" altLang="en-US" sz="3600" b="1"/>
              <a:t>N. spinalis</a:t>
            </a:r>
          </a:p>
        </p:txBody>
      </p:sp>
      <p:sp>
        <p:nvSpPr>
          <p:cNvPr id="94211" name="Content Placeholder 2"/>
          <p:cNvSpPr>
            <a:spLocks noGrp="1"/>
          </p:cNvSpPr>
          <p:nvPr>
            <p:ph idx="4294967295"/>
          </p:nvPr>
        </p:nvSpPr>
        <p:spPr>
          <a:xfrm>
            <a:off x="0" y="714375"/>
            <a:ext cx="9144000" cy="6143625"/>
          </a:xfrm>
        </p:spPr>
        <p:txBody>
          <a:bodyPr/>
          <a:lstStyle/>
          <a:p>
            <a:pPr eaLnBrk="1" hangingPunct="1">
              <a:buFontTx/>
              <a:buNone/>
            </a:pPr>
            <a:endParaRPr lang="sr-Latn-CS" altLang="en-US" sz="1800" dirty="0"/>
          </a:p>
          <a:p>
            <a:pPr eaLnBrk="1" hangingPunct="1"/>
            <a:r>
              <a:rPr lang="sr-Latn-CS" altLang="en-US" sz="1800" dirty="0"/>
              <a:t>N.spinalis - </a:t>
            </a:r>
            <a:r>
              <a:rPr lang="en-US" altLang="en-US" sz="1800" dirty="0"/>
              <a:t>branches</a:t>
            </a:r>
            <a:endParaRPr lang="sr-Latn-CS" altLang="en-US" sz="1800" dirty="0"/>
          </a:p>
          <a:p>
            <a:pPr eaLnBrk="1" hangingPunct="1">
              <a:buFontTx/>
              <a:buNone/>
            </a:pPr>
            <a:endParaRPr lang="sr-Latn-CS" altLang="en-US" sz="1800" dirty="0"/>
          </a:p>
          <a:p>
            <a:pPr eaLnBrk="1" hangingPunct="1">
              <a:buFont typeface="Arial" panose="020B0604020202020204" pitchFamily="34" charset="0"/>
              <a:buAutoNum type="arabicParenR"/>
            </a:pPr>
            <a:r>
              <a:rPr lang="sr-Latn-CS" altLang="en-US" sz="1800" b="1" dirty="0"/>
              <a:t>r. anterior</a:t>
            </a:r>
            <a:endParaRPr lang="sr-Latn-CS" altLang="en-US" sz="1800" u="sng" dirty="0"/>
          </a:p>
          <a:p>
            <a:pPr eaLnBrk="1" hangingPunct="1">
              <a:buFont typeface="Arial" panose="020B0604020202020204" pitchFamily="34" charset="0"/>
              <a:buAutoNum type="arabicParenR"/>
            </a:pPr>
            <a:r>
              <a:rPr lang="sr-Latn-CS" altLang="en-US" sz="1800" b="1" dirty="0"/>
              <a:t>r. posterior</a:t>
            </a:r>
            <a:endParaRPr lang="sr-Latn-CS" altLang="en-US" sz="1800" u="sng" dirty="0"/>
          </a:p>
          <a:p>
            <a:pPr eaLnBrk="1" hangingPunct="1">
              <a:buFont typeface="Arial" panose="020B0604020202020204" pitchFamily="34" charset="0"/>
              <a:buAutoNum type="arabicParenR"/>
            </a:pPr>
            <a:r>
              <a:rPr lang="sr-Latn-CS" altLang="en-US" sz="1800" b="1" dirty="0"/>
              <a:t>r. meningeus</a:t>
            </a:r>
            <a:endParaRPr lang="sr-Latn-CS" altLang="en-US" sz="1800" dirty="0"/>
          </a:p>
          <a:p>
            <a:pPr eaLnBrk="1" hangingPunct="1">
              <a:buFont typeface="Arial" panose="020B0604020202020204" pitchFamily="34" charset="0"/>
              <a:buAutoNum type="arabicParenR"/>
            </a:pPr>
            <a:r>
              <a:rPr lang="sr-Latn-CS" altLang="en-US" sz="1800" b="1" dirty="0"/>
              <a:t>rr. communicantes </a:t>
            </a:r>
            <a:r>
              <a:rPr lang="sr-Latn-CS" altLang="en-US" sz="1800" dirty="0"/>
              <a:t>– </a:t>
            </a:r>
            <a:r>
              <a:rPr lang="en-US" altLang="en-US" sz="1800" dirty="0"/>
              <a:t>connect sympathetic center in spinal cord with ganglia of truncus </a:t>
            </a:r>
            <a:r>
              <a:rPr lang="en-US" altLang="en-US" sz="1800" dirty="0" err="1"/>
              <a:t>sympathicus</a:t>
            </a:r>
            <a:endParaRPr lang="en-US" altLang="en-US" sz="1800" dirty="0"/>
          </a:p>
          <a:p>
            <a:pPr marL="0" indent="0" eaLnBrk="1" hangingPunct="1">
              <a:buNone/>
            </a:pPr>
            <a:r>
              <a:rPr lang="sr-Latn-CS" altLang="en-US" sz="1800" dirty="0"/>
              <a:t>	- rr. communicantes albi</a:t>
            </a:r>
            <a:br>
              <a:rPr lang="sr-Latn-CS" altLang="en-US" sz="1800" dirty="0"/>
            </a:br>
            <a:r>
              <a:rPr lang="en-US" altLang="en-US" sz="1800" dirty="0"/>
              <a:t>              </a:t>
            </a:r>
            <a:r>
              <a:rPr lang="sr-Latn-CS" altLang="en-US" sz="1800" dirty="0"/>
              <a:t>- rr. communicantes grisei</a:t>
            </a:r>
          </a:p>
          <a:p>
            <a:pPr eaLnBrk="1" hangingPunct="1"/>
            <a:endParaRPr lang="sr-Latn-CS" altLang="en-US" sz="1800" dirty="0"/>
          </a:p>
        </p:txBody>
      </p:sp>
      <p:pic>
        <p:nvPicPr>
          <p:cNvPr id="94212" name="Picture 3"/>
          <p:cNvPicPr>
            <a:picLocks noChangeAspect="1" noChangeArrowheads="1"/>
          </p:cNvPicPr>
          <p:nvPr/>
        </p:nvPicPr>
        <p:blipFill>
          <a:blip r:embed="rId2">
            <a:extLst>
              <a:ext uri="{28A0092B-C50C-407E-A947-70E740481C1C}">
                <a14:useLocalDpi xmlns:a14="http://schemas.microsoft.com/office/drawing/2010/main" val="0"/>
              </a:ext>
            </a:extLst>
          </a:blip>
          <a:srcRect l="29796" t="7936" r="2022" b="4765"/>
          <a:stretch>
            <a:fillRect/>
          </a:stretch>
        </p:blipFill>
        <p:spPr bwMode="auto">
          <a:xfrm>
            <a:off x="4357688" y="3198813"/>
            <a:ext cx="4572000" cy="3659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92568534"/>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idx="4294967295"/>
          </p:nvPr>
        </p:nvSpPr>
        <p:spPr/>
        <p:txBody>
          <a:bodyPr/>
          <a:lstStyle/>
          <a:p>
            <a:pPr eaLnBrk="1" hangingPunct="1"/>
            <a:r>
              <a:rPr lang="sr-Latn-CS" altLang="en-US" sz="3600" b="1" dirty="0">
                <a:solidFill>
                  <a:schemeClr val="tx1"/>
                </a:solidFill>
              </a:rPr>
              <a:t>TRUNCUS  SYMPATHICUS</a:t>
            </a:r>
          </a:p>
        </p:txBody>
      </p:sp>
      <p:sp>
        <p:nvSpPr>
          <p:cNvPr id="95235" name="Content Placeholder 3"/>
          <p:cNvSpPr>
            <a:spLocks noGrp="1"/>
          </p:cNvSpPr>
          <p:nvPr>
            <p:ph sz="half" idx="4294967295"/>
          </p:nvPr>
        </p:nvSpPr>
        <p:spPr>
          <a:xfrm>
            <a:off x="357188" y="1643063"/>
            <a:ext cx="8401050" cy="2143125"/>
          </a:xfrm>
        </p:spPr>
        <p:txBody>
          <a:bodyPr/>
          <a:lstStyle/>
          <a:p>
            <a:pPr eaLnBrk="1" hangingPunct="1">
              <a:buFontTx/>
              <a:buChar char="-"/>
            </a:pPr>
            <a:r>
              <a:rPr lang="en-US" altLang="en-US" sz="1800" dirty="0"/>
              <a:t>Spinal cord</a:t>
            </a:r>
            <a:r>
              <a:rPr lang="sr-Latn-CS" altLang="en-US" sz="1800" dirty="0"/>
              <a:t>		        </a:t>
            </a:r>
            <a:r>
              <a:rPr lang="en-US" altLang="en-US" sz="1800" dirty="0"/>
              <a:t>          Ganglia</a:t>
            </a:r>
            <a:r>
              <a:rPr lang="sr-Latn-CS" altLang="en-US" sz="1800" dirty="0"/>
              <a:t> truncus sympathicus-a</a:t>
            </a:r>
            <a:br>
              <a:rPr lang="sr-Latn-CS" altLang="en-US" sz="1800" dirty="0"/>
            </a:br>
            <a:r>
              <a:rPr lang="sr-Latn-CS" altLang="en-US" sz="1800" dirty="0"/>
              <a:t>(</a:t>
            </a:r>
            <a:r>
              <a:rPr lang="en-US" altLang="en-US" sz="1800" dirty="0"/>
              <a:t>sympathetic</a:t>
            </a:r>
            <a:br>
              <a:rPr lang="en-US" altLang="en-US" sz="1800" dirty="0"/>
            </a:br>
            <a:r>
              <a:rPr lang="en-US" altLang="en-US" sz="1800" dirty="0"/>
              <a:t>   center</a:t>
            </a:r>
            <a:r>
              <a:rPr lang="sr-Latn-CS" altLang="en-US" sz="1800" dirty="0"/>
              <a:t>)</a:t>
            </a:r>
          </a:p>
          <a:p>
            <a:pPr eaLnBrk="1" hangingPunct="1">
              <a:buFontTx/>
              <a:buChar char="-"/>
            </a:pPr>
            <a:endParaRPr lang="sr-Latn-CS" altLang="en-US" sz="1800" dirty="0"/>
          </a:p>
          <a:p>
            <a:pPr lvl="1" eaLnBrk="1" hangingPunct="1">
              <a:buFontTx/>
              <a:buNone/>
            </a:pPr>
            <a:endParaRPr lang="sr-Latn-CS" altLang="en-US" sz="1800" dirty="0"/>
          </a:p>
          <a:p>
            <a:pPr lvl="1" eaLnBrk="1" hangingPunct="1">
              <a:buFontTx/>
              <a:buNone/>
            </a:pPr>
            <a:r>
              <a:rPr lang="sr-Latn-CS" altLang="en-US" sz="1800" dirty="0"/>
              <a:t>	</a:t>
            </a:r>
            <a:r>
              <a:rPr lang="en-US" altLang="en-US" sz="1800" dirty="0"/>
              <a:t>                             Organ </a:t>
            </a:r>
            <a:r>
              <a:rPr lang="sr-Latn-CS" altLang="en-US" sz="1800" dirty="0"/>
              <a:t>(</a:t>
            </a:r>
            <a:r>
              <a:rPr lang="en-US" altLang="en-US" sz="1800" dirty="0"/>
              <a:t>blood vessel</a:t>
            </a:r>
            <a:r>
              <a:rPr lang="sr-Latn-CS" altLang="en-US" sz="1800" dirty="0"/>
              <a:t>, </a:t>
            </a:r>
            <a:r>
              <a:rPr lang="en-US" altLang="en-US" sz="1800" dirty="0"/>
              <a:t>gland</a:t>
            </a:r>
            <a:r>
              <a:rPr lang="sr-Latn-CS" altLang="en-US" sz="1800" dirty="0"/>
              <a:t>, </a:t>
            </a:r>
            <a:r>
              <a:rPr lang="en-US" altLang="en-US" sz="1800" dirty="0"/>
              <a:t>muscles of internal organs</a:t>
            </a:r>
            <a:r>
              <a:rPr lang="sr-Latn-CS" altLang="en-US" sz="1800" dirty="0"/>
              <a:t>)</a:t>
            </a:r>
            <a:endParaRPr lang="sr-Latn-CS" altLang="en-US" sz="1400" dirty="0"/>
          </a:p>
          <a:p>
            <a:pPr eaLnBrk="1" hangingPunct="1">
              <a:buFontTx/>
              <a:buNone/>
            </a:pPr>
            <a:r>
              <a:rPr lang="sr-Latn-CS" altLang="en-US" sz="1800" dirty="0"/>
              <a:t>						</a:t>
            </a:r>
          </a:p>
        </p:txBody>
      </p:sp>
      <p:cxnSp>
        <p:nvCxnSpPr>
          <p:cNvPr id="95236" name="Straight Arrow Connector 5"/>
          <p:cNvCxnSpPr>
            <a:cxnSpLocks noChangeShapeType="1"/>
          </p:cNvCxnSpPr>
          <p:nvPr/>
        </p:nvCxnSpPr>
        <p:spPr bwMode="auto">
          <a:xfrm>
            <a:off x="2393157" y="1809501"/>
            <a:ext cx="1714500" cy="1588"/>
          </a:xfrm>
          <a:prstGeom prst="straightConnector1">
            <a:avLst/>
          </a:prstGeom>
          <a:noFill/>
          <a:ln w="19050">
            <a:solidFill>
              <a:srgbClr val="FFC000"/>
            </a:solidFill>
            <a:round/>
            <a:headEnd/>
            <a:tailEnd type="arrow" w="med" len="med"/>
          </a:ln>
          <a:extLst>
            <a:ext uri="{909E8E84-426E-40DD-AFC4-6F175D3DCCD1}">
              <a14:hiddenFill xmlns:a14="http://schemas.microsoft.com/office/drawing/2010/main">
                <a:noFill/>
              </a14:hiddenFill>
            </a:ext>
          </a:extLst>
        </p:spPr>
      </p:cxnSp>
      <p:sp>
        <p:nvSpPr>
          <p:cNvPr id="95237" name="TextBox 7"/>
          <p:cNvSpPr txBox="1">
            <a:spLocks noChangeArrowheads="1"/>
          </p:cNvSpPr>
          <p:nvPr/>
        </p:nvSpPr>
        <p:spPr bwMode="auto">
          <a:xfrm>
            <a:off x="2393157" y="1488033"/>
            <a:ext cx="16430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Arial" panose="020B0604020202020204" pitchFamily="34" charset="0"/>
              <a:buNone/>
            </a:pPr>
            <a:r>
              <a:rPr lang="en-US" altLang="en-US" dirty="0">
                <a:solidFill>
                  <a:srgbClr val="FFC000"/>
                </a:solidFill>
                <a:cs typeface="Arial" panose="020B0604020202020204" pitchFamily="34" charset="0"/>
              </a:rPr>
              <a:t>preganglionic</a:t>
            </a:r>
            <a:br>
              <a:rPr lang="sr-Latn-CS" altLang="en-US" dirty="0">
                <a:solidFill>
                  <a:srgbClr val="FFC000"/>
                </a:solidFill>
                <a:cs typeface="Arial" panose="020B0604020202020204" pitchFamily="34" charset="0"/>
              </a:rPr>
            </a:br>
            <a:r>
              <a:rPr lang="sr-Cyrl-CS" altLang="en-US" dirty="0">
                <a:solidFill>
                  <a:srgbClr val="FFC000"/>
                </a:solidFill>
                <a:cs typeface="Arial" panose="020B0604020202020204" pitchFamily="34" charset="0"/>
              </a:rPr>
              <a:t>    </a:t>
            </a:r>
            <a:r>
              <a:rPr lang="en-US" altLang="en-US" dirty="0">
                <a:solidFill>
                  <a:srgbClr val="FFC000"/>
                </a:solidFill>
                <a:cs typeface="Arial" panose="020B0604020202020204" pitchFamily="34" charset="0"/>
              </a:rPr>
              <a:t>fibers</a:t>
            </a:r>
            <a:endParaRPr lang="sr-Latn-CS" altLang="en-US" dirty="0">
              <a:solidFill>
                <a:srgbClr val="FFC000"/>
              </a:solidFill>
              <a:cs typeface="Arial" panose="020B0604020202020204" pitchFamily="34" charset="0"/>
            </a:endParaRPr>
          </a:p>
        </p:txBody>
      </p:sp>
      <p:cxnSp>
        <p:nvCxnSpPr>
          <p:cNvPr id="95238" name="Straight Arrow Connector 10"/>
          <p:cNvCxnSpPr>
            <a:cxnSpLocks noChangeShapeType="1"/>
          </p:cNvCxnSpPr>
          <p:nvPr/>
        </p:nvCxnSpPr>
        <p:spPr bwMode="auto">
          <a:xfrm rot="5400000">
            <a:off x="5537994" y="2534444"/>
            <a:ext cx="1069975" cy="1587"/>
          </a:xfrm>
          <a:prstGeom prst="straightConnector1">
            <a:avLst/>
          </a:prstGeom>
          <a:noFill/>
          <a:ln w="19050">
            <a:solidFill>
              <a:srgbClr val="FFC000"/>
            </a:solidFill>
            <a:round/>
            <a:headEnd/>
            <a:tailEnd type="arrow" w="med" len="med"/>
          </a:ln>
          <a:extLst>
            <a:ext uri="{909E8E84-426E-40DD-AFC4-6F175D3DCCD1}">
              <a14:hiddenFill xmlns:a14="http://schemas.microsoft.com/office/drawing/2010/main">
                <a:noFill/>
              </a14:hiddenFill>
            </a:ext>
          </a:extLst>
        </p:spPr>
      </p:cxnSp>
      <p:sp>
        <p:nvSpPr>
          <p:cNvPr id="95239" name="TextBox 12"/>
          <p:cNvSpPr txBox="1">
            <a:spLocks noChangeArrowheads="1"/>
          </p:cNvSpPr>
          <p:nvPr/>
        </p:nvSpPr>
        <p:spPr bwMode="auto">
          <a:xfrm>
            <a:off x="5357813" y="2214563"/>
            <a:ext cx="200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Arial" panose="020B0604020202020204" pitchFamily="34" charset="0"/>
              <a:buNone/>
            </a:pPr>
            <a:r>
              <a:rPr lang="en-US" altLang="en-US" dirty="0">
                <a:solidFill>
                  <a:srgbClr val="FFC000"/>
                </a:solidFill>
                <a:cs typeface="Arial" panose="020B0604020202020204" pitchFamily="34" charset="0"/>
              </a:rPr>
              <a:t>postganglionic fibers</a:t>
            </a:r>
            <a:endParaRPr lang="sr-Latn-CS" altLang="en-US" dirty="0">
              <a:solidFill>
                <a:srgbClr val="FFC000"/>
              </a:solidFill>
              <a:cs typeface="Arial" panose="020B0604020202020204" pitchFamily="34" charset="0"/>
            </a:endParaRPr>
          </a:p>
        </p:txBody>
      </p:sp>
      <p:pic>
        <p:nvPicPr>
          <p:cNvPr id="95240" name="Picture 3"/>
          <p:cNvPicPr>
            <a:picLocks noChangeAspect="1" noChangeArrowheads="1"/>
          </p:cNvPicPr>
          <p:nvPr/>
        </p:nvPicPr>
        <p:blipFill>
          <a:blip r:embed="rId2">
            <a:extLst>
              <a:ext uri="{28A0092B-C50C-407E-A947-70E740481C1C}">
                <a14:useLocalDpi xmlns:a14="http://schemas.microsoft.com/office/drawing/2010/main" val="0"/>
              </a:ext>
            </a:extLst>
          </a:blip>
          <a:srcRect l="29796" t="7936" r="2022" b="4765"/>
          <a:stretch>
            <a:fillRect/>
          </a:stretch>
        </p:blipFill>
        <p:spPr bwMode="auto">
          <a:xfrm>
            <a:off x="2500313" y="3643313"/>
            <a:ext cx="3740150" cy="299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35503956"/>
      </p:ext>
    </p:extLst>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idx="4294967295"/>
          </p:nvPr>
        </p:nvSpPr>
        <p:spPr>
          <a:xfrm>
            <a:off x="612775" y="-23813"/>
            <a:ext cx="8085138" cy="715963"/>
          </a:xfrm>
        </p:spPr>
        <p:txBody>
          <a:bodyPr/>
          <a:lstStyle/>
          <a:p>
            <a:r>
              <a:rPr lang="en-US" altLang="en-US" sz="2800" b="1" dirty="0">
                <a:solidFill>
                  <a:srgbClr val="99CCFF"/>
                </a:solidFill>
                <a:latin typeface="Book Antiqua" pitchFamily="18" charset="0"/>
                <a:ea typeface="Book Antiqua" pitchFamily="18" charset="0"/>
                <a:cs typeface="Book Antiqua" pitchFamily="18" charset="0"/>
              </a:rPr>
              <a:t>PULMONARY PLEURAE </a:t>
            </a:r>
            <a:r>
              <a:rPr lang="en-GB" altLang="en-US" sz="2800" b="1" dirty="0">
                <a:solidFill>
                  <a:srgbClr val="99CCFF"/>
                </a:solidFill>
                <a:latin typeface="Book Antiqua" pitchFamily="18" charset="0"/>
                <a:ea typeface="Book Antiqua" pitchFamily="18" charset="0"/>
                <a:cs typeface="Book Antiqua" pitchFamily="18" charset="0"/>
              </a:rPr>
              <a:t>(PLEURA)</a:t>
            </a:r>
            <a:endParaRPr lang="en-GB" altLang="en-US" dirty="0"/>
          </a:p>
        </p:txBody>
      </p:sp>
      <p:sp>
        <p:nvSpPr>
          <p:cNvPr id="35843" name="Rectangle 3"/>
          <p:cNvSpPr>
            <a:spLocks noGrp="1" noChangeArrowheads="1"/>
          </p:cNvSpPr>
          <p:nvPr>
            <p:ph type="body" idx="4294967295"/>
          </p:nvPr>
        </p:nvSpPr>
        <p:spPr>
          <a:xfrm>
            <a:off x="1588" y="620713"/>
            <a:ext cx="9109075" cy="6049962"/>
          </a:xfrm>
        </p:spPr>
        <p:txBody>
          <a:bodyPr/>
          <a:lstStyle/>
          <a:p>
            <a:pPr marL="609600" indent="-609600">
              <a:buFontTx/>
              <a:buNone/>
            </a:pPr>
            <a:r>
              <a:rPr lang="en-GB" altLang="en-US" sz="1800" dirty="0">
                <a:latin typeface="Book Antiqua" pitchFamily="18" charset="0"/>
                <a:ea typeface="Book Antiqua" pitchFamily="18" charset="0"/>
                <a:cs typeface="Book Antiqua" pitchFamily="18" charset="0"/>
              </a:rPr>
              <a:t>* </a:t>
            </a:r>
            <a:r>
              <a:rPr lang="en-GB" sz="1800" dirty="0">
                <a:latin typeface="Book Antiqua" panose="02040602050305030304" pitchFamily="18" charset="0"/>
              </a:rPr>
              <a:t>The pleurae refer to the</a:t>
            </a:r>
            <a:r>
              <a:rPr lang="en-GB" sz="1800" b="1" dirty="0">
                <a:latin typeface="Book Antiqua" panose="02040602050305030304" pitchFamily="18" charset="0"/>
              </a:rPr>
              <a:t> serous membranes</a:t>
            </a:r>
            <a:r>
              <a:rPr lang="en-GB" sz="1800" dirty="0">
                <a:latin typeface="Book Antiqua" panose="02040602050305030304" pitchFamily="18" charset="0"/>
              </a:rPr>
              <a:t> that line the lungs and thoracic cavity.</a:t>
            </a:r>
            <a:br>
              <a:rPr lang="en-GB" sz="1800" dirty="0">
                <a:latin typeface="Book Antiqua" panose="02040602050305030304" pitchFamily="18" charset="0"/>
              </a:rPr>
            </a:br>
            <a:r>
              <a:rPr lang="en-GB" sz="1800" dirty="0">
                <a:latin typeface="Book Antiqua" panose="02040602050305030304" pitchFamily="18" charset="0"/>
              </a:rPr>
              <a:t>They permit efficient and effortless respiration</a:t>
            </a:r>
            <a:endParaRPr lang="en-GB" altLang="en-US" sz="1800" dirty="0">
              <a:latin typeface="Book Antiqua" pitchFamily="18" charset="0"/>
              <a:ea typeface="Book Antiqua" pitchFamily="18" charset="0"/>
              <a:cs typeface="Book Antiqua" pitchFamily="18" charset="0"/>
            </a:endParaRPr>
          </a:p>
          <a:p>
            <a:pPr marL="609600" indent="-609600">
              <a:buFontTx/>
              <a:buNone/>
            </a:pPr>
            <a:endParaRPr lang="en-GB" altLang="en-US" sz="1800" dirty="0">
              <a:latin typeface="Book Antiqua" pitchFamily="18" charset="0"/>
              <a:ea typeface="Book Antiqua" pitchFamily="18" charset="0"/>
              <a:cs typeface="Book Antiqua" pitchFamily="18" charset="0"/>
            </a:endParaRPr>
          </a:p>
          <a:p>
            <a:pPr marL="0" indent="0">
              <a:buNone/>
            </a:pPr>
            <a:r>
              <a:rPr lang="en-GB" altLang="en-US" sz="1800" dirty="0">
                <a:latin typeface="Book Antiqua" pitchFamily="18" charset="0"/>
                <a:ea typeface="Book Antiqua" pitchFamily="18" charset="0"/>
                <a:cs typeface="Book Antiqua" pitchFamily="18" charset="0"/>
              </a:rPr>
              <a:t>*</a:t>
            </a:r>
            <a:r>
              <a:rPr lang="en-US" altLang="en-US" sz="1800" dirty="0">
                <a:latin typeface="Book Antiqua" pitchFamily="18" charset="0"/>
                <a:ea typeface="Book Antiqua" pitchFamily="18" charset="0"/>
                <a:cs typeface="Book Antiqua" pitchFamily="18" charset="0"/>
              </a:rPr>
              <a:t> </a:t>
            </a:r>
            <a:r>
              <a:rPr lang="en-GB" sz="1800" dirty="0">
                <a:latin typeface="Book Antiqua" panose="02040602050305030304" pitchFamily="18" charset="0"/>
              </a:rPr>
              <a:t>Each pleura can be divided into two parts:</a:t>
            </a:r>
          </a:p>
          <a:p>
            <a:r>
              <a:rPr lang="en-GB" sz="1800" b="1" dirty="0">
                <a:latin typeface="Book Antiqua" panose="02040602050305030304" pitchFamily="18" charset="0"/>
              </a:rPr>
              <a:t>Visceral pleura </a:t>
            </a:r>
            <a:r>
              <a:rPr lang="en-GB" sz="1800" dirty="0">
                <a:latin typeface="Book Antiqua" panose="02040602050305030304" pitchFamily="18" charset="0"/>
              </a:rPr>
              <a:t>(inner pleura) – covers the lungs.</a:t>
            </a:r>
          </a:p>
          <a:p>
            <a:r>
              <a:rPr lang="en-GB" sz="1800" b="1" dirty="0">
                <a:latin typeface="Book Antiqua" panose="02040602050305030304" pitchFamily="18" charset="0"/>
              </a:rPr>
              <a:t>Parietal pleura</a:t>
            </a:r>
            <a:r>
              <a:rPr lang="en-GB" sz="1800" dirty="0">
                <a:latin typeface="Book Antiqua" panose="02040602050305030304" pitchFamily="18" charset="0"/>
              </a:rPr>
              <a:t> (outer pleura)– continues visceral pleura and covers the internal surface of the thoracic cavity</a:t>
            </a:r>
          </a:p>
          <a:p>
            <a:pPr marL="609600" indent="-609600">
              <a:buFontTx/>
              <a:buNone/>
            </a:pPr>
            <a:r>
              <a:rPr lang="en-US" altLang="en-US" sz="1800" dirty="0">
                <a:latin typeface="Book Antiqua" pitchFamily="18" charset="0"/>
                <a:ea typeface="Book Antiqua" pitchFamily="18" charset="0"/>
                <a:cs typeface="Book Antiqua" pitchFamily="18" charset="0"/>
              </a:rPr>
              <a:t>* </a:t>
            </a:r>
            <a:r>
              <a:rPr lang="en-GB" sz="1800" dirty="0">
                <a:latin typeface="Book Antiqua" panose="02040602050305030304" pitchFamily="18" charset="0"/>
              </a:rPr>
              <a:t>These two parts are continuous with each other at the </a:t>
            </a:r>
            <a:r>
              <a:rPr lang="en-GB" sz="1800" b="1" dirty="0">
                <a:latin typeface="Book Antiqua" panose="02040602050305030304" pitchFamily="18" charset="0"/>
              </a:rPr>
              <a:t>hilum</a:t>
            </a:r>
            <a:r>
              <a:rPr lang="en-GB" sz="1800" dirty="0">
                <a:latin typeface="Book Antiqua" panose="02040602050305030304" pitchFamily="18" charset="0"/>
              </a:rPr>
              <a:t> of each lung. There is a potential space between the viscera and parietal pleura, known as the pleural cavity </a:t>
            </a:r>
            <a:r>
              <a:rPr lang="en-US" altLang="en-US" sz="1800" dirty="0">
                <a:latin typeface="Book Antiqua" pitchFamily="18" charset="0"/>
                <a:ea typeface="Book Antiqua" pitchFamily="18" charset="0"/>
                <a:cs typeface="Book Antiqua" pitchFamily="18" charset="0"/>
              </a:rPr>
              <a:t>(</a:t>
            </a:r>
            <a:r>
              <a:rPr lang="en-GB" altLang="en-US" sz="1800" dirty="0" err="1">
                <a:latin typeface="Book Antiqua" pitchFamily="18" charset="0"/>
                <a:ea typeface="Book Antiqua" pitchFamily="18" charset="0"/>
                <a:cs typeface="Book Antiqua" pitchFamily="18" charset="0"/>
              </a:rPr>
              <a:t>cavitas</a:t>
            </a:r>
            <a:r>
              <a:rPr lang="en-US" altLang="en-US" sz="1800" dirty="0">
                <a:latin typeface="Book Antiqua" pitchFamily="18" charset="0"/>
                <a:ea typeface="Book Antiqua" pitchFamily="18" charset="0"/>
                <a:cs typeface="Book Antiqua" pitchFamily="18" charset="0"/>
              </a:rPr>
              <a:t> </a:t>
            </a:r>
            <a:r>
              <a:rPr lang="en-GB" altLang="en-US" sz="1800" dirty="0" err="1">
                <a:latin typeface="Book Antiqua" pitchFamily="18" charset="0"/>
                <a:ea typeface="Book Antiqua" pitchFamily="18" charset="0"/>
                <a:cs typeface="Book Antiqua" pitchFamily="18" charset="0"/>
              </a:rPr>
              <a:t>pleuralis</a:t>
            </a:r>
            <a:r>
              <a:rPr lang="en-GB" altLang="en-US" sz="1800" dirty="0">
                <a:latin typeface="Book Antiqua" pitchFamily="18" charset="0"/>
                <a:ea typeface="Book Antiqua" pitchFamily="18" charset="0"/>
                <a:cs typeface="Book Antiqua" pitchFamily="18" charset="0"/>
              </a:rPr>
              <a:t>) with small amount of serous fluid.</a:t>
            </a:r>
            <a:endParaRPr lang="sr-Latn-CS" altLang="en-US" sz="1800" b="1" dirty="0">
              <a:solidFill>
                <a:schemeClr val="hlink"/>
              </a:solidFill>
              <a:latin typeface="Book Antiqua" pitchFamily="18" charset="0"/>
              <a:ea typeface="Book Antiqua" pitchFamily="18" charset="0"/>
              <a:cs typeface="Book Antiqua" pitchFamily="18" charset="0"/>
            </a:endParaRPr>
          </a:p>
          <a:p>
            <a:pPr marL="609600" indent="-609600"/>
            <a:r>
              <a:rPr lang="en-GB" altLang="en-US" sz="1800" dirty="0">
                <a:latin typeface="Book Antiqua" pitchFamily="18" charset="0"/>
                <a:ea typeface="Book Antiqua" pitchFamily="18" charset="0"/>
                <a:cs typeface="Book Antiqua" pitchFamily="18" charset="0"/>
              </a:rPr>
              <a:t>Pleura </a:t>
            </a:r>
            <a:r>
              <a:rPr lang="en-GB" altLang="en-US" sz="1800" dirty="0" err="1">
                <a:latin typeface="Book Antiqua" pitchFamily="18" charset="0"/>
                <a:ea typeface="Book Antiqua" pitchFamily="18" charset="0"/>
                <a:cs typeface="Book Antiqua" pitchFamily="18" charset="0"/>
              </a:rPr>
              <a:t>parietalis</a:t>
            </a:r>
            <a:r>
              <a:rPr lang="en-GB" altLang="en-US" sz="1800" dirty="0">
                <a:latin typeface="Book Antiqua" pitchFamily="18" charset="0"/>
                <a:ea typeface="Book Antiqua" pitchFamily="18" charset="0"/>
                <a:cs typeface="Book Antiqua" pitchFamily="18" charset="0"/>
              </a:rPr>
              <a:t> </a:t>
            </a:r>
            <a:r>
              <a:rPr lang="en-US" altLang="en-US" sz="1800" dirty="0">
                <a:latin typeface="Book Antiqua" pitchFamily="18" charset="0"/>
                <a:ea typeface="Book Antiqua" pitchFamily="18" charset="0"/>
                <a:cs typeface="Book Antiqua" pitchFamily="18" charset="0"/>
              </a:rPr>
              <a:t>is innervated by  </a:t>
            </a:r>
            <a:r>
              <a:rPr lang="en-GB" altLang="en-US" sz="1800" dirty="0" err="1">
                <a:latin typeface="Book Antiqua" pitchFamily="18" charset="0"/>
                <a:ea typeface="Book Antiqua" pitchFamily="18" charset="0"/>
                <a:cs typeface="Book Antiqua" pitchFamily="18" charset="0"/>
              </a:rPr>
              <a:t>nn</a:t>
            </a:r>
            <a:r>
              <a:rPr lang="en-GB" altLang="en-US" sz="1800" dirty="0">
                <a:latin typeface="Book Antiqua" pitchFamily="18" charset="0"/>
                <a:ea typeface="Book Antiqua" pitchFamily="18" charset="0"/>
                <a:cs typeface="Book Antiqua" pitchFamily="18" charset="0"/>
              </a:rPr>
              <a:t>. </a:t>
            </a:r>
            <a:r>
              <a:rPr lang="en-GB" altLang="en-US" sz="1800" dirty="0" err="1">
                <a:latin typeface="Book Antiqua" pitchFamily="18" charset="0"/>
                <a:ea typeface="Book Antiqua" pitchFamily="18" charset="0"/>
                <a:cs typeface="Book Antiqua" pitchFamily="18" charset="0"/>
              </a:rPr>
              <a:t>intercostales</a:t>
            </a:r>
            <a:r>
              <a:rPr lang="en-GB" altLang="en-US" sz="1800" dirty="0">
                <a:latin typeface="Book Antiqua" pitchFamily="18" charset="0"/>
                <a:ea typeface="Book Antiqua" pitchFamily="18" charset="0"/>
                <a:cs typeface="Book Antiqua" pitchFamily="18" charset="0"/>
              </a:rPr>
              <a:t> </a:t>
            </a:r>
            <a:r>
              <a:rPr lang="en-US" altLang="en-US" sz="1800" dirty="0">
                <a:latin typeface="Book Antiqua" pitchFamily="18" charset="0"/>
                <a:ea typeface="Book Antiqua" pitchFamily="18" charset="0"/>
                <a:cs typeface="Book Antiqua" pitchFamily="18" charset="0"/>
              </a:rPr>
              <a:t>and</a:t>
            </a:r>
            <a:r>
              <a:rPr lang="en-GB" altLang="en-US" sz="1800" dirty="0">
                <a:latin typeface="Book Antiqua" pitchFamily="18" charset="0"/>
                <a:ea typeface="Book Antiqua" pitchFamily="18" charset="0"/>
                <a:cs typeface="Book Antiqua" pitchFamily="18" charset="0"/>
              </a:rPr>
              <a:t> n. </a:t>
            </a:r>
            <a:r>
              <a:rPr lang="en-GB" altLang="en-US" sz="1800" dirty="0" err="1">
                <a:latin typeface="Book Antiqua" pitchFamily="18" charset="0"/>
                <a:ea typeface="Book Antiqua" pitchFamily="18" charset="0"/>
                <a:cs typeface="Book Antiqua" pitchFamily="18" charset="0"/>
              </a:rPr>
              <a:t>phrenicus</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(sensitive to pain</a:t>
            </a:r>
            <a:r>
              <a:rPr lang="en-US" altLang="en-US" sz="1800" dirty="0">
                <a:latin typeface="Book Antiqua" pitchFamily="18" charset="0"/>
                <a:ea typeface="Book Antiqua" pitchFamily="18" charset="0"/>
                <a:cs typeface="Book Antiqua" pitchFamily="18" charset="0"/>
              </a:rPr>
              <a:t>)</a:t>
            </a:r>
          </a:p>
          <a:p>
            <a:pPr marL="609600" indent="-609600">
              <a:buFontTx/>
              <a:buNone/>
            </a:pPr>
            <a:endParaRPr lang="sr-Latn-CS" altLang="en-US" sz="1800" b="1" dirty="0">
              <a:solidFill>
                <a:srgbClr val="262673"/>
              </a:solidFill>
              <a:latin typeface="Book Antiqua" pitchFamily="18" charset="0"/>
              <a:ea typeface="Book Antiqua" pitchFamily="18" charset="0"/>
              <a:cs typeface="Book Antiqua" pitchFamily="18" charset="0"/>
            </a:endParaRPr>
          </a:p>
          <a:p>
            <a:pPr marL="609600" indent="-609600"/>
            <a:r>
              <a:rPr lang="en-GB" altLang="en-US" sz="1800" dirty="0">
                <a:latin typeface="Book Antiqua" pitchFamily="18" charset="0"/>
                <a:ea typeface="Book Antiqua" pitchFamily="18" charset="0"/>
                <a:cs typeface="Book Antiqua" pitchFamily="18" charset="0"/>
              </a:rPr>
              <a:t>Pleura </a:t>
            </a:r>
            <a:r>
              <a:rPr lang="en-GB" altLang="en-US" sz="1800" dirty="0" err="1">
                <a:latin typeface="Book Antiqua" pitchFamily="18" charset="0"/>
                <a:ea typeface="Book Antiqua" pitchFamily="18" charset="0"/>
                <a:cs typeface="Book Antiqua" pitchFamily="18" charset="0"/>
              </a:rPr>
              <a:t>visceralis</a:t>
            </a:r>
            <a:r>
              <a:rPr lang="en-GB" altLang="en-US" sz="1800" dirty="0">
                <a:latin typeface="Book Antiqua" pitchFamily="18" charset="0"/>
                <a:ea typeface="Book Antiqua" pitchFamily="18" charset="0"/>
                <a:cs typeface="Book Antiqua" pitchFamily="18" charset="0"/>
              </a:rPr>
              <a:t> is innervated by sensitive</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part of n. </a:t>
            </a:r>
            <a:r>
              <a:rPr lang="en-GB" altLang="en-US" sz="1800" dirty="0" err="1">
                <a:latin typeface="Book Antiqua" pitchFamily="18" charset="0"/>
                <a:ea typeface="Book Antiqua" pitchFamily="18" charset="0"/>
                <a:cs typeface="Book Antiqua" pitchFamily="18" charset="0"/>
              </a:rPr>
              <a:t>vagus</a:t>
            </a:r>
            <a:r>
              <a:rPr lang="en-GB" altLang="en-US" sz="1800" dirty="0">
                <a:latin typeface="Book Antiqua" pitchFamily="18" charset="0"/>
                <a:ea typeface="Book Antiqua" pitchFamily="18" charset="0"/>
                <a:cs typeface="Book Antiqua" pitchFamily="18" charset="0"/>
              </a:rPr>
              <a:t> important for breathing reflex</a:t>
            </a:r>
            <a:br>
              <a:rPr lang="en-GB" altLang="en-US" sz="1800" dirty="0">
                <a:latin typeface="Book Antiqua" pitchFamily="18" charset="0"/>
                <a:ea typeface="Book Antiqua" pitchFamily="18" charset="0"/>
                <a:cs typeface="Book Antiqua" pitchFamily="18" charset="0"/>
              </a:rPr>
            </a:br>
            <a:r>
              <a:rPr lang="en-US" altLang="en-US" sz="1800" dirty="0">
                <a:latin typeface="Book Antiqua" pitchFamily="18" charset="0"/>
                <a:ea typeface="Book Antiqua" pitchFamily="18" charset="0"/>
                <a:cs typeface="Book Antiqua" pitchFamily="18" charset="0"/>
              </a:rPr>
              <a:t>(insensitive to pain)</a:t>
            </a:r>
            <a:endParaRPr lang="en-GB" altLang="en-US" sz="1800" dirty="0">
              <a:latin typeface="Book Antiqua" pitchFamily="18" charset="0"/>
              <a:ea typeface="Book Antiqua" pitchFamily="18" charset="0"/>
              <a:cs typeface="Book Antiqua" pitchFamily="18" charset="0"/>
            </a:endParaRPr>
          </a:p>
          <a:p>
            <a:pPr marL="609600" indent="-609600">
              <a:buFontTx/>
              <a:buNone/>
            </a:pPr>
            <a:endParaRPr lang="sr-Latn-CS" altLang="en-US" sz="1800" i="1" dirty="0">
              <a:latin typeface="Book Antiqua" pitchFamily="18" charset="0"/>
              <a:ea typeface="Book Antiqua" pitchFamily="18" charset="0"/>
              <a:cs typeface="Book Antiqua" pitchFamily="18" charset="0"/>
            </a:endParaRPr>
          </a:p>
          <a:p>
            <a:pPr marL="609600" indent="-609600">
              <a:buFontTx/>
              <a:buNone/>
            </a:pPr>
            <a:endParaRPr lang="sr-Latn-CS" altLang="en-US" sz="1800" i="1" dirty="0">
              <a:latin typeface="Book Antiqua" pitchFamily="18" charset="0"/>
              <a:ea typeface="Book Antiqua" pitchFamily="18" charset="0"/>
              <a:cs typeface="Book Antiqua" pitchFamily="18" charset="0"/>
            </a:endParaRPr>
          </a:p>
          <a:p>
            <a:pPr marL="609600" indent="-609600">
              <a:buFontTx/>
              <a:buNone/>
            </a:pPr>
            <a:endParaRPr lang="sr-Latn-CS" altLang="en-US" sz="1800" b="1" i="1" dirty="0">
              <a:solidFill>
                <a:srgbClr val="262673"/>
              </a:solidFill>
              <a:latin typeface="Book Antiqua" pitchFamily="18" charset="0"/>
              <a:ea typeface="Book Antiqua" pitchFamily="18" charset="0"/>
              <a:cs typeface="Book Antiqua" pitchFamily="18" charset="0"/>
            </a:endParaRPr>
          </a:p>
        </p:txBody>
      </p:sp>
      <p:pic>
        <p:nvPicPr>
          <p:cNvPr id="35844" name="Picture 2" descr="pleura"/>
          <p:cNvPicPr>
            <a:picLocks noChangeAspect="1" noChangeArrowheads="1"/>
          </p:cNvPicPr>
          <p:nvPr/>
        </p:nvPicPr>
        <p:blipFill>
          <a:blip r:embed="rId3" cstate="print">
            <a:lum contrast="12000"/>
          </a:blip>
          <a:srcRect/>
          <a:stretch>
            <a:fillRect/>
          </a:stretch>
        </p:blipFill>
        <p:spPr bwMode="auto">
          <a:xfrm>
            <a:off x="5580112" y="4077072"/>
            <a:ext cx="3024188" cy="2268538"/>
          </a:xfrm>
          <a:prstGeom prst="rect">
            <a:avLst/>
          </a:prstGeom>
          <a:noFill/>
          <a:ln w="9525" cap="flat" cmpd="sng">
            <a:noFill/>
            <a:bevel/>
            <a:headEnd/>
            <a:tailEnd/>
          </a:ln>
          <a:effectLst/>
        </p:spPr>
      </p:pic>
    </p:spTree>
    <p:custDataLst>
      <p:tags r:id="rId1"/>
    </p:custDataLst>
  </p:cSld>
  <p:clrMapOvr>
    <a:masterClrMapping/>
  </p:clrMapOvr>
  <p:transition spd="slow">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35843">
                                            <p:txEl>
                                              <p:pRg st="2" end="2"/>
                                            </p:txEl>
                                          </p:spTgt>
                                        </p:tgtEl>
                                        <p:attrNameLst>
                                          <p:attrName>style.visibility</p:attrName>
                                        </p:attrNameLst>
                                      </p:cBhvr>
                                      <p:to>
                                        <p:strVal val="visible"/>
                                      </p:to>
                                    </p:set>
                                    <p:anim calcmode="lin" valueType="num">
                                      <p:cBhvr>
                                        <p:cTn id="7" dur="500" fill="hold"/>
                                        <p:tgtEl>
                                          <p:spTgt spid="35843">
                                            <p:txEl>
                                              <p:pRg st="2" end="2"/>
                                            </p:txEl>
                                          </p:spTgt>
                                        </p:tgtEl>
                                        <p:attrNameLst>
                                          <p:attrName>ppt_w</p:attrName>
                                        </p:attrNameLst>
                                      </p:cBhvr>
                                      <p:tavLst>
                                        <p:tav tm="0">
                                          <p:val>
                                            <p:fltVal val="0"/>
                                          </p:val>
                                        </p:tav>
                                        <p:tav tm="100000">
                                          <p:val>
                                            <p:strVal val="#ppt_w"/>
                                          </p:val>
                                        </p:tav>
                                      </p:tavLst>
                                    </p:anim>
                                    <p:anim calcmode="lin" valueType="num">
                                      <p:cBhvr>
                                        <p:cTn id="8" dur="500" fill="hold"/>
                                        <p:tgtEl>
                                          <p:spTgt spid="35843">
                                            <p:txEl>
                                              <p:pRg st="2" end="2"/>
                                            </p:txEl>
                                          </p:spTgt>
                                        </p:tgtEl>
                                        <p:attrNameLst>
                                          <p:attrName>ppt_h</p:attrName>
                                        </p:attrNameLst>
                                      </p:cBhvr>
                                      <p:tavLst>
                                        <p:tav tm="0">
                                          <p:val>
                                            <p:fltVal val="0"/>
                                          </p:val>
                                        </p:tav>
                                        <p:tav tm="100000">
                                          <p:val>
                                            <p:strVal val="#ppt_h"/>
                                          </p:val>
                                        </p:tav>
                                      </p:tavLst>
                                    </p:anim>
                                    <p:anim calcmode="lin" valueType="num">
                                      <p:cBhvr>
                                        <p:cTn id="9" dur="500" fill="hold"/>
                                        <p:tgtEl>
                                          <p:spTgt spid="35843">
                                            <p:txEl>
                                              <p:pRg st="2" end="2"/>
                                            </p:txEl>
                                          </p:spTgt>
                                        </p:tgtEl>
                                        <p:attrNameLst>
                                          <p:attrName>style.rotation</p:attrName>
                                        </p:attrNameLst>
                                      </p:cBhvr>
                                      <p:tavLst>
                                        <p:tav tm="0">
                                          <p:val>
                                            <p:fltVal val="90"/>
                                          </p:val>
                                        </p:tav>
                                        <p:tav tm="100000">
                                          <p:val>
                                            <p:fltVal val="0"/>
                                          </p:val>
                                        </p:tav>
                                      </p:tavLst>
                                    </p:anim>
                                    <p:animEffect transition="in" filter="fade">
                                      <p:cBhvr>
                                        <p:cTn id="10" dur="500"/>
                                        <p:tgtEl>
                                          <p:spTgt spid="3584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35843">
                                            <p:txEl>
                                              <p:pRg st="3" end="3"/>
                                            </p:txEl>
                                          </p:spTgt>
                                        </p:tgtEl>
                                        <p:attrNameLst>
                                          <p:attrName>style.visibility</p:attrName>
                                        </p:attrNameLst>
                                      </p:cBhvr>
                                      <p:to>
                                        <p:strVal val="visible"/>
                                      </p:to>
                                    </p:set>
                                    <p:anim calcmode="lin" valueType="num">
                                      <p:cBhvr>
                                        <p:cTn id="15" dur="500" fill="hold"/>
                                        <p:tgtEl>
                                          <p:spTgt spid="35843">
                                            <p:txEl>
                                              <p:pRg st="3" end="3"/>
                                            </p:txEl>
                                          </p:spTgt>
                                        </p:tgtEl>
                                        <p:attrNameLst>
                                          <p:attrName>ppt_w</p:attrName>
                                        </p:attrNameLst>
                                      </p:cBhvr>
                                      <p:tavLst>
                                        <p:tav tm="0">
                                          <p:val>
                                            <p:fltVal val="0"/>
                                          </p:val>
                                        </p:tav>
                                        <p:tav tm="100000">
                                          <p:val>
                                            <p:strVal val="#ppt_w"/>
                                          </p:val>
                                        </p:tav>
                                      </p:tavLst>
                                    </p:anim>
                                    <p:anim calcmode="lin" valueType="num">
                                      <p:cBhvr>
                                        <p:cTn id="16" dur="500" fill="hold"/>
                                        <p:tgtEl>
                                          <p:spTgt spid="35843">
                                            <p:txEl>
                                              <p:pRg st="3" end="3"/>
                                            </p:txEl>
                                          </p:spTgt>
                                        </p:tgtEl>
                                        <p:attrNameLst>
                                          <p:attrName>ppt_h</p:attrName>
                                        </p:attrNameLst>
                                      </p:cBhvr>
                                      <p:tavLst>
                                        <p:tav tm="0">
                                          <p:val>
                                            <p:fltVal val="0"/>
                                          </p:val>
                                        </p:tav>
                                        <p:tav tm="100000">
                                          <p:val>
                                            <p:strVal val="#ppt_h"/>
                                          </p:val>
                                        </p:tav>
                                      </p:tavLst>
                                    </p:anim>
                                    <p:anim calcmode="lin" valueType="num">
                                      <p:cBhvr>
                                        <p:cTn id="17" dur="500" fill="hold"/>
                                        <p:tgtEl>
                                          <p:spTgt spid="35843">
                                            <p:txEl>
                                              <p:pRg st="3" end="3"/>
                                            </p:txEl>
                                          </p:spTgt>
                                        </p:tgtEl>
                                        <p:attrNameLst>
                                          <p:attrName>style.rotation</p:attrName>
                                        </p:attrNameLst>
                                      </p:cBhvr>
                                      <p:tavLst>
                                        <p:tav tm="0">
                                          <p:val>
                                            <p:fltVal val="90"/>
                                          </p:val>
                                        </p:tav>
                                        <p:tav tm="100000">
                                          <p:val>
                                            <p:fltVal val="0"/>
                                          </p:val>
                                        </p:tav>
                                      </p:tavLst>
                                    </p:anim>
                                    <p:animEffect transition="in" filter="fade">
                                      <p:cBhvr>
                                        <p:cTn id="18" dur="500"/>
                                        <p:tgtEl>
                                          <p:spTgt spid="3584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iterate type="lt">
                                    <p:tmPct val="5000"/>
                                  </p:iterate>
                                  <p:childTnLst>
                                    <p:set>
                                      <p:cBhvr>
                                        <p:cTn id="22" dur="1" fill="hold">
                                          <p:stCondLst>
                                            <p:cond delay="0"/>
                                          </p:stCondLst>
                                        </p:cTn>
                                        <p:tgtEl>
                                          <p:spTgt spid="35843">
                                            <p:txEl>
                                              <p:pRg st="4" end="4"/>
                                            </p:txEl>
                                          </p:spTgt>
                                        </p:tgtEl>
                                        <p:attrNameLst>
                                          <p:attrName>style.visibility</p:attrName>
                                        </p:attrNameLst>
                                      </p:cBhvr>
                                      <p:to>
                                        <p:strVal val="visible"/>
                                      </p:to>
                                    </p:set>
                                    <p:anim calcmode="lin" valueType="num">
                                      <p:cBhvr>
                                        <p:cTn id="23" dur="500" fill="hold"/>
                                        <p:tgtEl>
                                          <p:spTgt spid="35843">
                                            <p:txEl>
                                              <p:pRg st="4" end="4"/>
                                            </p:txEl>
                                          </p:spTgt>
                                        </p:tgtEl>
                                        <p:attrNameLst>
                                          <p:attrName>ppt_w</p:attrName>
                                        </p:attrNameLst>
                                      </p:cBhvr>
                                      <p:tavLst>
                                        <p:tav tm="0">
                                          <p:val>
                                            <p:fltVal val="0"/>
                                          </p:val>
                                        </p:tav>
                                        <p:tav tm="100000">
                                          <p:val>
                                            <p:strVal val="#ppt_w"/>
                                          </p:val>
                                        </p:tav>
                                      </p:tavLst>
                                    </p:anim>
                                    <p:anim calcmode="lin" valueType="num">
                                      <p:cBhvr>
                                        <p:cTn id="24" dur="500" fill="hold"/>
                                        <p:tgtEl>
                                          <p:spTgt spid="35843">
                                            <p:txEl>
                                              <p:pRg st="4" end="4"/>
                                            </p:txEl>
                                          </p:spTgt>
                                        </p:tgtEl>
                                        <p:attrNameLst>
                                          <p:attrName>ppt_h</p:attrName>
                                        </p:attrNameLst>
                                      </p:cBhvr>
                                      <p:tavLst>
                                        <p:tav tm="0">
                                          <p:val>
                                            <p:fltVal val="0"/>
                                          </p:val>
                                        </p:tav>
                                        <p:tav tm="100000">
                                          <p:val>
                                            <p:strVal val="#ppt_h"/>
                                          </p:val>
                                        </p:tav>
                                      </p:tavLst>
                                    </p:anim>
                                    <p:anim calcmode="lin" valueType="num">
                                      <p:cBhvr>
                                        <p:cTn id="25" dur="500" fill="hold"/>
                                        <p:tgtEl>
                                          <p:spTgt spid="35843">
                                            <p:txEl>
                                              <p:pRg st="4" end="4"/>
                                            </p:txEl>
                                          </p:spTgt>
                                        </p:tgtEl>
                                        <p:attrNameLst>
                                          <p:attrName>style.rotation</p:attrName>
                                        </p:attrNameLst>
                                      </p:cBhvr>
                                      <p:tavLst>
                                        <p:tav tm="0">
                                          <p:val>
                                            <p:fltVal val="90"/>
                                          </p:val>
                                        </p:tav>
                                        <p:tav tm="100000">
                                          <p:val>
                                            <p:fltVal val="0"/>
                                          </p:val>
                                        </p:tav>
                                      </p:tavLst>
                                    </p:anim>
                                    <p:animEffect transition="in" filter="fade">
                                      <p:cBhvr>
                                        <p:cTn id="26" dur="500"/>
                                        <p:tgtEl>
                                          <p:spTgt spid="35843">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iterate type="lt">
                                    <p:tmPct val="5000"/>
                                  </p:iterate>
                                  <p:childTnLst>
                                    <p:set>
                                      <p:cBhvr>
                                        <p:cTn id="30" dur="1" fill="hold">
                                          <p:stCondLst>
                                            <p:cond delay="0"/>
                                          </p:stCondLst>
                                        </p:cTn>
                                        <p:tgtEl>
                                          <p:spTgt spid="35843">
                                            <p:txEl>
                                              <p:pRg st="5" end="5"/>
                                            </p:txEl>
                                          </p:spTgt>
                                        </p:tgtEl>
                                        <p:attrNameLst>
                                          <p:attrName>style.visibility</p:attrName>
                                        </p:attrNameLst>
                                      </p:cBhvr>
                                      <p:to>
                                        <p:strVal val="visible"/>
                                      </p:to>
                                    </p:set>
                                    <p:anim calcmode="lin" valueType="num">
                                      <p:cBhvr>
                                        <p:cTn id="31" dur="500" fill="hold"/>
                                        <p:tgtEl>
                                          <p:spTgt spid="35843">
                                            <p:txEl>
                                              <p:pRg st="5" end="5"/>
                                            </p:txEl>
                                          </p:spTgt>
                                        </p:tgtEl>
                                        <p:attrNameLst>
                                          <p:attrName>ppt_w</p:attrName>
                                        </p:attrNameLst>
                                      </p:cBhvr>
                                      <p:tavLst>
                                        <p:tav tm="0">
                                          <p:val>
                                            <p:fltVal val="0"/>
                                          </p:val>
                                        </p:tav>
                                        <p:tav tm="100000">
                                          <p:val>
                                            <p:strVal val="#ppt_w"/>
                                          </p:val>
                                        </p:tav>
                                      </p:tavLst>
                                    </p:anim>
                                    <p:anim calcmode="lin" valueType="num">
                                      <p:cBhvr>
                                        <p:cTn id="32" dur="500" fill="hold"/>
                                        <p:tgtEl>
                                          <p:spTgt spid="35843">
                                            <p:txEl>
                                              <p:pRg st="5" end="5"/>
                                            </p:txEl>
                                          </p:spTgt>
                                        </p:tgtEl>
                                        <p:attrNameLst>
                                          <p:attrName>ppt_h</p:attrName>
                                        </p:attrNameLst>
                                      </p:cBhvr>
                                      <p:tavLst>
                                        <p:tav tm="0">
                                          <p:val>
                                            <p:fltVal val="0"/>
                                          </p:val>
                                        </p:tav>
                                        <p:tav tm="100000">
                                          <p:val>
                                            <p:strVal val="#ppt_h"/>
                                          </p:val>
                                        </p:tav>
                                      </p:tavLst>
                                    </p:anim>
                                    <p:anim calcmode="lin" valueType="num">
                                      <p:cBhvr>
                                        <p:cTn id="33" dur="500" fill="hold"/>
                                        <p:tgtEl>
                                          <p:spTgt spid="35843">
                                            <p:txEl>
                                              <p:pRg st="5" end="5"/>
                                            </p:txEl>
                                          </p:spTgt>
                                        </p:tgtEl>
                                        <p:attrNameLst>
                                          <p:attrName>style.rotation</p:attrName>
                                        </p:attrNameLst>
                                      </p:cBhvr>
                                      <p:tavLst>
                                        <p:tav tm="0">
                                          <p:val>
                                            <p:fltVal val="90"/>
                                          </p:val>
                                        </p:tav>
                                        <p:tav tm="100000">
                                          <p:val>
                                            <p:fltVal val="0"/>
                                          </p:val>
                                        </p:tav>
                                      </p:tavLst>
                                    </p:anim>
                                    <p:animEffect transition="in" filter="fade">
                                      <p:cBhvr>
                                        <p:cTn id="34" dur="500"/>
                                        <p:tgtEl>
                                          <p:spTgt spid="35843">
                                            <p:txEl>
                                              <p:pRg st="5" end="5"/>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iterate type="lt">
                                    <p:tmPct val="5000"/>
                                  </p:iterate>
                                  <p:childTnLst>
                                    <p:set>
                                      <p:cBhvr>
                                        <p:cTn id="38" dur="1" fill="hold">
                                          <p:stCondLst>
                                            <p:cond delay="0"/>
                                          </p:stCondLst>
                                        </p:cTn>
                                        <p:tgtEl>
                                          <p:spTgt spid="35843">
                                            <p:txEl>
                                              <p:pRg st="0" end="0"/>
                                            </p:txEl>
                                          </p:spTgt>
                                        </p:tgtEl>
                                        <p:attrNameLst>
                                          <p:attrName>style.visibility</p:attrName>
                                        </p:attrNameLst>
                                      </p:cBhvr>
                                      <p:to>
                                        <p:strVal val="visible"/>
                                      </p:to>
                                    </p:set>
                                    <p:anim calcmode="lin" valueType="num">
                                      <p:cBhvr>
                                        <p:cTn id="39" dur="500" fill="hold"/>
                                        <p:tgtEl>
                                          <p:spTgt spid="35843">
                                            <p:txEl>
                                              <p:pRg st="0" end="0"/>
                                            </p:txEl>
                                          </p:spTgt>
                                        </p:tgtEl>
                                        <p:attrNameLst>
                                          <p:attrName>ppt_w</p:attrName>
                                        </p:attrNameLst>
                                      </p:cBhvr>
                                      <p:tavLst>
                                        <p:tav tm="0">
                                          <p:val>
                                            <p:fltVal val="0"/>
                                          </p:val>
                                        </p:tav>
                                        <p:tav tm="100000">
                                          <p:val>
                                            <p:strVal val="#ppt_w"/>
                                          </p:val>
                                        </p:tav>
                                      </p:tavLst>
                                    </p:anim>
                                    <p:anim calcmode="lin" valueType="num">
                                      <p:cBhvr>
                                        <p:cTn id="40" dur="500" fill="hold"/>
                                        <p:tgtEl>
                                          <p:spTgt spid="35843">
                                            <p:txEl>
                                              <p:pRg st="0" end="0"/>
                                            </p:txEl>
                                          </p:spTgt>
                                        </p:tgtEl>
                                        <p:attrNameLst>
                                          <p:attrName>ppt_h</p:attrName>
                                        </p:attrNameLst>
                                      </p:cBhvr>
                                      <p:tavLst>
                                        <p:tav tm="0">
                                          <p:val>
                                            <p:fltVal val="0"/>
                                          </p:val>
                                        </p:tav>
                                        <p:tav tm="100000">
                                          <p:val>
                                            <p:strVal val="#ppt_h"/>
                                          </p:val>
                                        </p:tav>
                                      </p:tavLst>
                                    </p:anim>
                                    <p:anim calcmode="lin" valueType="num">
                                      <p:cBhvr>
                                        <p:cTn id="41" dur="500" fill="hold"/>
                                        <p:tgtEl>
                                          <p:spTgt spid="35843">
                                            <p:txEl>
                                              <p:pRg st="0" end="0"/>
                                            </p:txEl>
                                          </p:spTgt>
                                        </p:tgtEl>
                                        <p:attrNameLst>
                                          <p:attrName>style.rotation</p:attrName>
                                        </p:attrNameLst>
                                      </p:cBhvr>
                                      <p:tavLst>
                                        <p:tav tm="0">
                                          <p:val>
                                            <p:fltVal val="90"/>
                                          </p:val>
                                        </p:tav>
                                        <p:tav tm="100000">
                                          <p:val>
                                            <p:fltVal val="0"/>
                                          </p:val>
                                        </p:tav>
                                      </p:tavLst>
                                    </p:anim>
                                    <p:animEffect transition="in" filter="fade">
                                      <p:cBhvr>
                                        <p:cTn id="42" dur="500"/>
                                        <p:tgtEl>
                                          <p:spTgt spid="35843">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iterate type="lt">
                                    <p:tmPct val="5000"/>
                                  </p:iterate>
                                  <p:childTnLst>
                                    <p:set>
                                      <p:cBhvr>
                                        <p:cTn id="46" dur="1" fill="hold">
                                          <p:stCondLst>
                                            <p:cond delay="0"/>
                                          </p:stCondLst>
                                        </p:cTn>
                                        <p:tgtEl>
                                          <p:spTgt spid="35843">
                                            <p:txEl>
                                              <p:pRg st="6" end="6"/>
                                            </p:txEl>
                                          </p:spTgt>
                                        </p:tgtEl>
                                        <p:attrNameLst>
                                          <p:attrName>style.visibility</p:attrName>
                                        </p:attrNameLst>
                                      </p:cBhvr>
                                      <p:to>
                                        <p:strVal val="visible"/>
                                      </p:to>
                                    </p:set>
                                    <p:anim calcmode="lin" valueType="num">
                                      <p:cBhvr>
                                        <p:cTn id="47" dur="500" fill="hold"/>
                                        <p:tgtEl>
                                          <p:spTgt spid="35843">
                                            <p:txEl>
                                              <p:pRg st="6" end="6"/>
                                            </p:txEl>
                                          </p:spTgt>
                                        </p:tgtEl>
                                        <p:attrNameLst>
                                          <p:attrName>ppt_w</p:attrName>
                                        </p:attrNameLst>
                                      </p:cBhvr>
                                      <p:tavLst>
                                        <p:tav tm="0">
                                          <p:val>
                                            <p:fltVal val="0"/>
                                          </p:val>
                                        </p:tav>
                                        <p:tav tm="100000">
                                          <p:val>
                                            <p:strVal val="#ppt_w"/>
                                          </p:val>
                                        </p:tav>
                                      </p:tavLst>
                                    </p:anim>
                                    <p:anim calcmode="lin" valueType="num">
                                      <p:cBhvr>
                                        <p:cTn id="48" dur="500" fill="hold"/>
                                        <p:tgtEl>
                                          <p:spTgt spid="35843">
                                            <p:txEl>
                                              <p:pRg st="6" end="6"/>
                                            </p:txEl>
                                          </p:spTgt>
                                        </p:tgtEl>
                                        <p:attrNameLst>
                                          <p:attrName>ppt_h</p:attrName>
                                        </p:attrNameLst>
                                      </p:cBhvr>
                                      <p:tavLst>
                                        <p:tav tm="0">
                                          <p:val>
                                            <p:fltVal val="0"/>
                                          </p:val>
                                        </p:tav>
                                        <p:tav tm="100000">
                                          <p:val>
                                            <p:strVal val="#ppt_h"/>
                                          </p:val>
                                        </p:tav>
                                      </p:tavLst>
                                    </p:anim>
                                    <p:anim calcmode="lin" valueType="num">
                                      <p:cBhvr>
                                        <p:cTn id="49" dur="500" fill="hold"/>
                                        <p:tgtEl>
                                          <p:spTgt spid="35843">
                                            <p:txEl>
                                              <p:pRg st="6" end="6"/>
                                            </p:txEl>
                                          </p:spTgt>
                                        </p:tgtEl>
                                        <p:attrNameLst>
                                          <p:attrName>style.rotation</p:attrName>
                                        </p:attrNameLst>
                                      </p:cBhvr>
                                      <p:tavLst>
                                        <p:tav tm="0">
                                          <p:val>
                                            <p:fltVal val="90"/>
                                          </p:val>
                                        </p:tav>
                                        <p:tav tm="100000">
                                          <p:val>
                                            <p:fltVal val="0"/>
                                          </p:val>
                                        </p:tav>
                                      </p:tavLst>
                                    </p:anim>
                                    <p:animEffect transition="in" filter="fade">
                                      <p:cBhvr>
                                        <p:cTn id="50" dur="500"/>
                                        <p:tgtEl>
                                          <p:spTgt spid="35843">
                                            <p:txEl>
                                              <p:pRg st="6" end="6"/>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iterate type="lt">
                                    <p:tmPct val="5000"/>
                                  </p:iterate>
                                  <p:childTnLst>
                                    <p:set>
                                      <p:cBhvr>
                                        <p:cTn id="54" dur="1" fill="hold">
                                          <p:stCondLst>
                                            <p:cond delay="0"/>
                                          </p:stCondLst>
                                        </p:cTn>
                                        <p:tgtEl>
                                          <p:spTgt spid="35843">
                                            <p:txEl>
                                              <p:pRg st="8" end="8"/>
                                            </p:txEl>
                                          </p:spTgt>
                                        </p:tgtEl>
                                        <p:attrNameLst>
                                          <p:attrName>style.visibility</p:attrName>
                                        </p:attrNameLst>
                                      </p:cBhvr>
                                      <p:to>
                                        <p:strVal val="visible"/>
                                      </p:to>
                                    </p:set>
                                    <p:anim calcmode="lin" valueType="num">
                                      <p:cBhvr>
                                        <p:cTn id="55" dur="500" fill="hold"/>
                                        <p:tgtEl>
                                          <p:spTgt spid="35843">
                                            <p:txEl>
                                              <p:pRg st="8" end="8"/>
                                            </p:txEl>
                                          </p:spTgt>
                                        </p:tgtEl>
                                        <p:attrNameLst>
                                          <p:attrName>ppt_w</p:attrName>
                                        </p:attrNameLst>
                                      </p:cBhvr>
                                      <p:tavLst>
                                        <p:tav tm="0">
                                          <p:val>
                                            <p:fltVal val="0"/>
                                          </p:val>
                                        </p:tav>
                                        <p:tav tm="100000">
                                          <p:val>
                                            <p:strVal val="#ppt_w"/>
                                          </p:val>
                                        </p:tav>
                                      </p:tavLst>
                                    </p:anim>
                                    <p:anim calcmode="lin" valueType="num">
                                      <p:cBhvr>
                                        <p:cTn id="56" dur="500" fill="hold"/>
                                        <p:tgtEl>
                                          <p:spTgt spid="35843">
                                            <p:txEl>
                                              <p:pRg st="8" end="8"/>
                                            </p:txEl>
                                          </p:spTgt>
                                        </p:tgtEl>
                                        <p:attrNameLst>
                                          <p:attrName>ppt_h</p:attrName>
                                        </p:attrNameLst>
                                      </p:cBhvr>
                                      <p:tavLst>
                                        <p:tav tm="0">
                                          <p:val>
                                            <p:fltVal val="0"/>
                                          </p:val>
                                        </p:tav>
                                        <p:tav tm="100000">
                                          <p:val>
                                            <p:strVal val="#ppt_h"/>
                                          </p:val>
                                        </p:tav>
                                      </p:tavLst>
                                    </p:anim>
                                    <p:anim calcmode="lin" valueType="num">
                                      <p:cBhvr>
                                        <p:cTn id="57" dur="500" fill="hold"/>
                                        <p:tgtEl>
                                          <p:spTgt spid="35843">
                                            <p:txEl>
                                              <p:pRg st="8" end="8"/>
                                            </p:txEl>
                                          </p:spTgt>
                                        </p:tgtEl>
                                        <p:attrNameLst>
                                          <p:attrName>style.rotation</p:attrName>
                                        </p:attrNameLst>
                                      </p:cBhvr>
                                      <p:tavLst>
                                        <p:tav tm="0">
                                          <p:val>
                                            <p:fltVal val="90"/>
                                          </p:val>
                                        </p:tav>
                                        <p:tav tm="100000">
                                          <p:val>
                                            <p:fltVal val="0"/>
                                          </p:val>
                                        </p:tav>
                                      </p:tavLst>
                                    </p:anim>
                                    <p:animEffect transition="in" filter="fade">
                                      <p:cBhvr>
                                        <p:cTn id="58" dur="500"/>
                                        <p:tgtEl>
                                          <p:spTgt spid="3584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TextBox 3"/>
          <p:cNvSpPr txBox="1">
            <a:spLocks noChangeArrowheads="1"/>
          </p:cNvSpPr>
          <p:nvPr/>
        </p:nvSpPr>
        <p:spPr bwMode="auto">
          <a:xfrm>
            <a:off x="5004048" y="1046619"/>
            <a:ext cx="3908442" cy="5355312"/>
          </a:xfrm>
          <a:prstGeom prst="rect">
            <a:avLst/>
          </a:prstGeom>
          <a:noFill/>
          <a:ln w="9525">
            <a:noFill/>
            <a:miter lim="800000"/>
            <a:headEnd/>
            <a:tailEnd/>
          </a:ln>
        </p:spPr>
        <p:txBody>
          <a:bodyPr wrap="none">
            <a:spAutoFit/>
          </a:bodyPr>
          <a:lstStyle/>
          <a:p>
            <a:pPr marL="342900" indent="-342900">
              <a:buFont typeface="Arial" pitchFamily="34" charset="0"/>
              <a:buAutoNum type="arabicParenR"/>
            </a:pPr>
            <a:r>
              <a:rPr lang="en-GB" altLang="en-US" dirty="0">
                <a:latin typeface="Book Antiqua" pitchFamily="18" charset="0"/>
                <a:ea typeface="Book Antiqua" pitchFamily="18" charset="0"/>
                <a:cs typeface="Book Antiqua" pitchFamily="18" charset="0"/>
              </a:rPr>
              <a:t>The bones of external nose</a:t>
            </a:r>
            <a:br>
              <a:rPr lang="sr-Latn-CS" altLang="en-US" dirty="0">
                <a:latin typeface="Book Antiqua" pitchFamily="18" charset="0"/>
                <a:ea typeface="Book Antiqua" pitchFamily="18" charset="0"/>
                <a:cs typeface="Book Antiqua" pitchFamily="18" charset="0"/>
              </a:rPr>
            </a:br>
            <a:r>
              <a:rPr lang="sr-Latn-CS" altLang="en-US" dirty="0">
                <a:latin typeface="Book Antiqua" pitchFamily="18" charset="0"/>
                <a:ea typeface="Book Antiqua" pitchFamily="18" charset="0"/>
                <a:cs typeface="Book Antiqua" pitchFamily="18" charset="0"/>
              </a:rPr>
              <a:t> - </a:t>
            </a:r>
            <a:r>
              <a:rPr lang="en-GB" altLang="en-US" dirty="0">
                <a:latin typeface="Book Antiqua" pitchFamily="18" charset="0"/>
                <a:ea typeface="Book Antiqua" pitchFamily="18" charset="0"/>
                <a:cs typeface="Book Antiqua" pitchFamily="18" charset="0"/>
              </a:rPr>
              <a:t>paired nasal bones</a:t>
            </a:r>
            <a:br>
              <a:rPr lang="sr-Latn-CS" altLang="en-US" dirty="0">
                <a:latin typeface="Book Antiqua" pitchFamily="18" charset="0"/>
                <a:ea typeface="Book Antiqua" pitchFamily="18" charset="0"/>
                <a:cs typeface="Book Antiqua" pitchFamily="18" charset="0"/>
              </a:rPr>
            </a:br>
            <a:r>
              <a:rPr lang="sr-Latn-CS" altLang="en-US" dirty="0">
                <a:latin typeface="Book Antiqua" pitchFamily="18" charset="0"/>
                <a:ea typeface="Book Antiqua" pitchFamily="18" charset="0"/>
                <a:cs typeface="Book Antiqua" pitchFamily="18" charset="0"/>
              </a:rPr>
              <a:t> - </a:t>
            </a:r>
            <a:r>
              <a:rPr lang="en-GB" altLang="en-US" dirty="0">
                <a:latin typeface="Book Antiqua" pitchFamily="18" charset="0"/>
                <a:ea typeface="Book Antiqua" pitchFamily="18" charset="0"/>
                <a:cs typeface="Book Antiqua" pitchFamily="18" charset="0"/>
              </a:rPr>
              <a:t>frontal process of </a:t>
            </a:r>
            <a:r>
              <a:rPr lang="sr-Latn-CS" altLang="en-US" dirty="0">
                <a:latin typeface="Book Antiqua" pitchFamily="18" charset="0"/>
                <a:ea typeface="Book Antiqua" pitchFamily="18" charset="0"/>
                <a:cs typeface="Book Antiqua" pitchFamily="18" charset="0"/>
              </a:rPr>
              <a:t>maxill</a:t>
            </a:r>
            <a:r>
              <a:rPr lang="en-GB" altLang="en-US" dirty="0">
                <a:latin typeface="Book Antiqua" pitchFamily="18" charset="0"/>
                <a:ea typeface="Book Antiqua" pitchFamily="18" charset="0"/>
                <a:cs typeface="Book Antiqua" pitchFamily="18" charset="0"/>
              </a:rPr>
              <a:t>a</a:t>
            </a:r>
            <a:br>
              <a:rPr lang="sr-Latn-CS" altLang="en-US" dirty="0">
                <a:latin typeface="Book Antiqua" pitchFamily="18" charset="0"/>
                <a:ea typeface="Book Antiqua" pitchFamily="18" charset="0"/>
                <a:cs typeface="Book Antiqua" pitchFamily="18" charset="0"/>
              </a:rPr>
            </a:br>
            <a:r>
              <a:rPr lang="sr-Cyrl-CS" altLang="en-US" dirty="0">
                <a:latin typeface="Book Antiqua" pitchFamily="18" charset="0"/>
                <a:ea typeface="Book Antiqua" pitchFamily="18" charset="0"/>
                <a:cs typeface="Book Antiqua" pitchFamily="18" charset="0"/>
              </a:rPr>
              <a:t> - </a:t>
            </a:r>
            <a:r>
              <a:rPr lang="en-GB" altLang="en-US" dirty="0">
                <a:latin typeface="Book Antiqua" pitchFamily="18" charset="0"/>
                <a:ea typeface="Book Antiqua" pitchFamily="18" charset="0"/>
                <a:cs typeface="Book Antiqua" pitchFamily="18" charset="0"/>
              </a:rPr>
              <a:t>nasal part of frontal bone</a:t>
            </a:r>
            <a:br>
              <a:rPr lang="sr-Cyrl-CS" altLang="en-US" dirty="0">
                <a:latin typeface="Book Antiqua" pitchFamily="18" charset="0"/>
                <a:ea typeface="Book Antiqua" pitchFamily="18" charset="0"/>
                <a:cs typeface="Book Antiqua" pitchFamily="18" charset="0"/>
              </a:rPr>
            </a:br>
            <a:endParaRPr lang="sr-Latn-CS" altLang="en-US" dirty="0">
              <a:latin typeface="Book Antiqua" pitchFamily="18" charset="0"/>
              <a:ea typeface="Book Antiqua" pitchFamily="18" charset="0"/>
              <a:cs typeface="Book Antiqua" pitchFamily="18" charset="0"/>
            </a:endParaRPr>
          </a:p>
          <a:p>
            <a:pPr marL="342900" indent="-342900">
              <a:buFont typeface="Arial" pitchFamily="34" charset="0"/>
              <a:buAutoNum type="arabicParenR"/>
            </a:pPr>
            <a:r>
              <a:rPr lang="en-GB" altLang="en-US" dirty="0">
                <a:latin typeface="Book Antiqua" pitchFamily="18" charset="0"/>
                <a:ea typeface="Book Antiqua" pitchFamily="18" charset="0"/>
                <a:cs typeface="Book Antiqua" pitchFamily="18" charset="0"/>
              </a:rPr>
              <a:t>Nasal cartilage </a:t>
            </a:r>
            <a:r>
              <a:rPr lang="sr-Latn-CS" altLang="en-US" dirty="0">
                <a:latin typeface="Book Antiqua" pitchFamily="18" charset="0"/>
                <a:ea typeface="Book Antiqua" pitchFamily="18" charset="0"/>
                <a:cs typeface="Book Antiqua" pitchFamily="18" charset="0"/>
              </a:rPr>
              <a:t>(cartilagines nasi)</a:t>
            </a:r>
            <a:br>
              <a:rPr lang="sr-Latn-CS" altLang="en-US" dirty="0">
                <a:latin typeface="Book Antiqua" pitchFamily="18" charset="0"/>
                <a:ea typeface="Book Antiqua" pitchFamily="18" charset="0"/>
                <a:cs typeface="Book Antiqua" pitchFamily="18" charset="0"/>
              </a:rPr>
            </a:br>
            <a:r>
              <a:rPr lang="sr-Latn-CS" altLang="en-US" dirty="0">
                <a:latin typeface="Book Antiqua" pitchFamily="18" charset="0"/>
                <a:ea typeface="Book Antiqua" pitchFamily="18" charset="0"/>
                <a:cs typeface="Book Antiqua" pitchFamily="18" charset="0"/>
              </a:rPr>
              <a:t>a) </a:t>
            </a:r>
            <a:r>
              <a:rPr lang="en-GB" altLang="en-US" dirty="0">
                <a:latin typeface="Book Antiqua" pitchFamily="18" charset="0"/>
                <a:ea typeface="Book Antiqua" pitchFamily="18" charset="0"/>
                <a:cs typeface="Book Antiqua" pitchFamily="18" charset="0"/>
              </a:rPr>
              <a:t>major</a:t>
            </a:r>
            <a:br>
              <a:rPr lang="sr-Latn-CS" altLang="en-US" dirty="0">
                <a:latin typeface="Book Antiqua" pitchFamily="18" charset="0"/>
                <a:ea typeface="Book Antiqua" pitchFamily="18" charset="0"/>
                <a:cs typeface="Book Antiqua" pitchFamily="18" charset="0"/>
              </a:rPr>
            </a:br>
            <a:r>
              <a:rPr lang="sr-Latn-CS" altLang="en-US" dirty="0">
                <a:latin typeface="Book Antiqua" pitchFamily="18" charset="0"/>
                <a:ea typeface="Book Antiqua" pitchFamily="18" charset="0"/>
                <a:cs typeface="Book Antiqua" pitchFamily="18" charset="0"/>
              </a:rPr>
              <a:t>     -</a:t>
            </a:r>
            <a:r>
              <a:rPr lang="en-GB" altLang="en-US" dirty="0">
                <a:latin typeface="Book Antiqua" pitchFamily="18" charset="0"/>
                <a:ea typeface="Book Antiqua" pitchFamily="18" charset="0"/>
                <a:cs typeface="Book Antiqua" pitchFamily="18" charset="0"/>
              </a:rPr>
              <a:t> septal nasal cartilage</a:t>
            </a:r>
            <a:r>
              <a:rPr lang="sr-Latn-CS" altLang="en-US" dirty="0">
                <a:latin typeface="Book Antiqua" pitchFamily="18" charset="0"/>
                <a:ea typeface="Book Antiqua" pitchFamily="18" charset="0"/>
                <a:cs typeface="Book Antiqua" pitchFamily="18" charset="0"/>
              </a:rPr>
              <a:t> </a:t>
            </a:r>
            <a:br>
              <a:rPr lang="en-GB" altLang="en-US" dirty="0">
                <a:latin typeface="Book Antiqua" pitchFamily="18" charset="0"/>
                <a:ea typeface="Book Antiqua" pitchFamily="18" charset="0"/>
                <a:cs typeface="Book Antiqua" pitchFamily="18" charset="0"/>
              </a:rPr>
            </a:br>
            <a:r>
              <a:rPr lang="en-GB" altLang="en-US" dirty="0">
                <a:latin typeface="Book Antiqua" pitchFamily="18" charset="0"/>
                <a:ea typeface="Book Antiqua" pitchFamily="18" charset="0"/>
                <a:cs typeface="Book Antiqua" pitchFamily="18" charset="0"/>
              </a:rPr>
              <a:t>       (</a:t>
            </a:r>
            <a:r>
              <a:rPr lang="sr-Latn-CS" altLang="en-US" dirty="0">
                <a:latin typeface="Book Antiqua" pitchFamily="18" charset="0"/>
                <a:ea typeface="Book Antiqua" pitchFamily="18" charset="0"/>
                <a:cs typeface="Book Antiqua" pitchFamily="18" charset="0"/>
              </a:rPr>
              <a:t>cartilago septi nasi</a:t>
            </a:r>
            <a:r>
              <a:rPr lang="en-GB" altLang="en-US" dirty="0">
                <a:latin typeface="Book Antiqua" pitchFamily="18" charset="0"/>
                <a:ea typeface="Book Antiqua" pitchFamily="18" charset="0"/>
                <a:cs typeface="Book Antiqua" pitchFamily="18" charset="0"/>
              </a:rPr>
              <a:t>)</a:t>
            </a:r>
            <a:br>
              <a:rPr lang="sr-Latn-CS" altLang="en-US" dirty="0">
                <a:latin typeface="Book Antiqua" pitchFamily="18" charset="0"/>
                <a:ea typeface="Book Antiqua" pitchFamily="18" charset="0"/>
                <a:cs typeface="Book Antiqua" pitchFamily="18" charset="0"/>
              </a:rPr>
            </a:br>
            <a:r>
              <a:rPr lang="sr-Latn-CS" altLang="en-US" dirty="0">
                <a:latin typeface="Book Antiqua" pitchFamily="18" charset="0"/>
                <a:ea typeface="Book Antiqua" pitchFamily="18" charset="0"/>
                <a:cs typeface="Book Antiqua" pitchFamily="18" charset="0"/>
              </a:rPr>
              <a:t>     - </a:t>
            </a:r>
            <a:r>
              <a:rPr lang="en-GB" altLang="en-US" dirty="0">
                <a:latin typeface="Book Antiqua" pitchFamily="18" charset="0"/>
                <a:ea typeface="Book Antiqua" pitchFamily="18" charset="0"/>
                <a:cs typeface="Book Antiqua" pitchFamily="18" charset="0"/>
              </a:rPr>
              <a:t>lateral nasal cartilage</a:t>
            </a:r>
            <a:r>
              <a:rPr lang="sr-Latn-CS" altLang="en-US" dirty="0">
                <a:latin typeface="Book Antiqua" pitchFamily="18" charset="0"/>
                <a:ea typeface="Book Antiqua" pitchFamily="18" charset="0"/>
                <a:cs typeface="Book Antiqua" pitchFamily="18" charset="0"/>
              </a:rPr>
              <a:t> </a:t>
            </a:r>
            <a:br>
              <a:rPr lang="en-GB" altLang="en-US" dirty="0">
                <a:latin typeface="Book Antiqua" pitchFamily="18" charset="0"/>
                <a:ea typeface="Book Antiqua" pitchFamily="18" charset="0"/>
                <a:cs typeface="Book Antiqua" pitchFamily="18" charset="0"/>
              </a:rPr>
            </a:br>
            <a:r>
              <a:rPr lang="en-GB" altLang="en-US" dirty="0">
                <a:latin typeface="Book Antiqua" pitchFamily="18" charset="0"/>
                <a:ea typeface="Book Antiqua" pitchFamily="18" charset="0"/>
                <a:cs typeface="Book Antiqua" pitchFamily="18" charset="0"/>
              </a:rPr>
              <a:t>       (</a:t>
            </a:r>
            <a:r>
              <a:rPr lang="sr-Latn-CS" altLang="en-US" dirty="0">
                <a:latin typeface="Book Antiqua" pitchFamily="18" charset="0"/>
                <a:ea typeface="Book Antiqua" pitchFamily="18" charset="0"/>
                <a:cs typeface="Book Antiqua" pitchFamily="18" charset="0"/>
              </a:rPr>
              <a:t>cartilago nasi lateralis</a:t>
            </a:r>
            <a:r>
              <a:rPr lang="en-GB" altLang="en-US" dirty="0">
                <a:latin typeface="Book Antiqua" pitchFamily="18" charset="0"/>
                <a:ea typeface="Book Antiqua" pitchFamily="18" charset="0"/>
                <a:cs typeface="Book Antiqua" pitchFamily="18" charset="0"/>
              </a:rPr>
              <a:t>)</a:t>
            </a:r>
            <a:br>
              <a:rPr lang="sr-Latn-CS" altLang="en-US" dirty="0">
                <a:latin typeface="Book Antiqua" pitchFamily="18" charset="0"/>
                <a:ea typeface="Book Antiqua" pitchFamily="18" charset="0"/>
                <a:cs typeface="Book Antiqua" pitchFamily="18" charset="0"/>
              </a:rPr>
            </a:br>
            <a:r>
              <a:rPr lang="sr-Latn-CS" altLang="en-US" dirty="0">
                <a:latin typeface="Book Antiqua" pitchFamily="18" charset="0"/>
                <a:ea typeface="Book Antiqua" pitchFamily="18" charset="0"/>
                <a:cs typeface="Book Antiqua" pitchFamily="18" charset="0"/>
              </a:rPr>
              <a:t>     - </a:t>
            </a:r>
            <a:r>
              <a:rPr lang="en-GB" altLang="en-US" dirty="0">
                <a:latin typeface="Book Antiqua" pitchFamily="18" charset="0"/>
                <a:ea typeface="Book Antiqua" pitchFamily="18" charset="0"/>
                <a:cs typeface="Book Antiqua" pitchFamily="18" charset="0"/>
              </a:rPr>
              <a:t>major alar nasal cartilage</a:t>
            </a:r>
            <a:r>
              <a:rPr lang="sr-Latn-CS" altLang="en-US" dirty="0">
                <a:latin typeface="Book Antiqua" pitchFamily="18" charset="0"/>
                <a:ea typeface="Book Antiqua" pitchFamily="18" charset="0"/>
                <a:cs typeface="Book Antiqua" pitchFamily="18" charset="0"/>
              </a:rPr>
              <a:t> </a:t>
            </a:r>
            <a:br>
              <a:rPr lang="en-GB" altLang="en-US" dirty="0">
                <a:latin typeface="Book Antiqua" pitchFamily="18" charset="0"/>
                <a:ea typeface="Book Antiqua" pitchFamily="18" charset="0"/>
                <a:cs typeface="Book Antiqua" pitchFamily="18" charset="0"/>
              </a:rPr>
            </a:br>
            <a:r>
              <a:rPr lang="en-GB" altLang="en-US" dirty="0">
                <a:latin typeface="Book Antiqua" pitchFamily="18" charset="0"/>
                <a:ea typeface="Book Antiqua" pitchFamily="18" charset="0"/>
                <a:cs typeface="Book Antiqua" pitchFamily="18" charset="0"/>
              </a:rPr>
              <a:t>       (</a:t>
            </a:r>
            <a:r>
              <a:rPr lang="sr-Latn-CS" altLang="en-US" dirty="0">
                <a:latin typeface="Book Antiqua" pitchFamily="18" charset="0"/>
                <a:ea typeface="Book Antiqua" pitchFamily="18" charset="0"/>
                <a:cs typeface="Book Antiqua" pitchFamily="18" charset="0"/>
              </a:rPr>
              <a:t>cartilago alaris major</a:t>
            </a:r>
            <a:r>
              <a:rPr lang="en-GB" altLang="en-US" dirty="0">
                <a:latin typeface="Book Antiqua" pitchFamily="18" charset="0"/>
                <a:ea typeface="Book Antiqua" pitchFamily="18" charset="0"/>
                <a:cs typeface="Book Antiqua" pitchFamily="18" charset="0"/>
              </a:rPr>
              <a:t>)</a:t>
            </a:r>
            <a:br>
              <a:rPr lang="sr-Latn-CS" altLang="en-US" dirty="0">
                <a:latin typeface="Book Antiqua" pitchFamily="18" charset="0"/>
                <a:ea typeface="Book Antiqua" pitchFamily="18" charset="0"/>
                <a:cs typeface="Book Antiqua" pitchFamily="18" charset="0"/>
              </a:rPr>
            </a:br>
            <a:r>
              <a:rPr lang="sr-Latn-CS" altLang="en-US" dirty="0">
                <a:latin typeface="Book Antiqua" pitchFamily="18" charset="0"/>
                <a:ea typeface="Book Antiqua" pitchFamily="18" charset="0"/>
                <a:cs typeface="Book Antiqua" pitchFamily="18" charset="0"/>
              </a:rPr>
              <a:t>b) </a:t>
            </a:r>
            <a:r>
              <a:rPr lang="en-GB" altLang="en-US" dirty="0">
                <a:latin typeface="Book Antiqua" pitchFamily="18" charset="0"/>
                <a:ea typeface="Book Antiqua" pitchFamily="18" charset="0"/>
                <a:cs typeface="Book Antiqua" pitchFamily="18" charset="0"/>
              </a:rPr>
              <a:t>accessory</a:t>
            </a:r>
            <a:br>
              <a:rPr lang="sr-Latn-CS" altLang="en-US" dirty="0">
                <a:latin typeface="Book Antiqua" pitchFamily="18" charset="0"/>
                <a:ea typeface="Book Antiqua" pitchFamily="18" charset="0"/>
                <a:cs typeface="Book Antiqua" pitchFamily="18" charset="0"/>
              </a:rPr>
            </a:br>
            <a:endParaRPr lang="sr-Latn-CS" altLang="en-US" dirty="0">
              <a:latin typeface="Book Antiqua" pitchFamily="18" charset="0"/>
              <a:ea typeface="Book Antiqua" pitchFamily="18" charset="0"/>
              <a:cs typeface="Book Antiqua" pitchFamily="18" charset="0"/>
            </a:endParaRPr>
          </a:p>
          <a:p>
            <a:pPr marL="342900" indent="-342900">
              <a:buFont typeface="Arial" pitchFamily="34" charset="0"/>
              <a:buAutoNum type="arabicParenR"/>
            </a:pPr>
            <a:r>
              <a:rPr lang="en-GB" altLang="en-US" dirty="0">
                <a:latin typeface="Book Antiqua" pitchFamily="18" charset="0"/>
                <a:ea typeface="Book Antiqua" pitchFamily="18" charset="0"/>
                <a:cs typeface="Book Antiqua" pitchFamily="18" charset="0"/>
              </a:rPr>
              <a:t>Subcutaneous nasal muscles</a:t>
            </a:r>
            <a:br>
              <a:rPr lang="en-GB" altLang="en-US" dirty="0">
                <a:latin typeface="Book Antiqua" pitchFamily="18" charset="0"/>
                <a:ea typeface="Book Antiqua" pitchFamily="18" charset="0"/>
                <a:cs typeface="Book Antiqua" pitchFamily="18" charset="0"/>
              </a:rPr>
            </a:br>
            <a:r>
              <a:rPr lang="en-GB" altLang="en-US" dirty="0">
                <a:latin typeface="Book Antiqua" pitchFamily="18" charset="0"/>
                <a:ea typeface="Book Antiqua" pitchFamily="18" charset="0"/>
                <a:cs typeface="Book Antiqua" pitchFamily="18" charset="0"/>
              </a:rPr>
              <a:t>(facial muscles)</a:t>
            </a:r>
            <a:br>
              <a:rPr lang="sr-Latn-CS" altLang="en-US" dirty="0">
                <a:latin typeface="Book Antiqua" pitchFamily="18" charset="0"/>
                <a:ea typeface="Book Antiqua" pitchFamily="18" charset="0"/>
                <a:cs typeface="Book Antiqua" pitchFamily="18" charset="0"/>
              </a:rPr>
            </a:br>
            <a:endParaRPr lang="sr-Latn-CS" altLang="en-US" dirty="0">
              <a:latin typeface="Book Antiqua" pitchFamily="18" charset="0"/>
              <a:ea typeface="Book Antiqua" pitchFamily="18" charset="0"/>
              <a:cs typeface="Book Antiqua" pitchFamily="18" charset="0"/>
            </a:endParaRPr>
          </a:p>
          <a:p>
            <a:pPr marL="342900" indent="-342900">
              <a:buFont typeface="Arial" pitchFamily="34" charset="0"/>
              <a:buAutoNum type="arabicParenR"/>
            </a:pPr>
            <a:r>
              <a:rPr lang="en-GB" altLang="en-US" dirty="0">
                <a:latin typeface="Book Antiqua" pitchFamily="18" charset="0"/>
                <a:ea typeface="Book Antiqua" pitchFamily="18" charset="0"/>
                <a:cs typeface="Book Antiqua" pitchFamily="18" charset="0"/>
              </a:rPr>
              <a:t>Skin</a:t>
            </a:r>
            <a:endParaRPr lang="sr-Latn-CS" altLang="en-US" dirty="0">
              <a:latin typeface="Book Antiqua" pitchFamily="18" charset="0"/>
              <a:ea typeface="Book Antiqua" pitchFamily="18" charset="0"/>
              <a:cs typeface="Book Antiqua" pitchFamily="18" charset="0"/>
            </a:endParaRPr>
          </a:p>
        </p:txBody>
      </p:sp>
      <p:pic>
        <p:nvPicPr>
          <p:cNvPr id="7172" name="Picture 4"/>
          <p:cNvPicPr>
            <a:picLocks noChangeAspect="1" noChangeArrowheads="1"/>
          </p:cNvPicPr>
          <p:nvPr/>
        </p:nvPicPr>
        <p:blipFill>
          <a:blip r:embed="rId2" cstate="print"/>
          <a:srcRect l="27769" t="32275" r="47037" b="36084"/>
          <a:stretch>
            <a:fillRect/>
          </a:stretch>
        </p:blipFill>
        <p:spPr bwMode="auto">
          <a:xfrm>
            <a:off x="714375" y="1071563"/>
            <a:ext cx="3378200" cy="2652712"/>
          </a:xfrm>
          <a:prstGeom prst="rect">
            <a:avLst/>
          </a:prstGeom>
          <a:noFill/>
          <a:ln w="9525">
            <a:noFill/>
            <a:miter lim="800000"/>
            <a:headEnd/>
            <a:tailEnd/>
          </a:ln>
        </p:spPr>
      </p:pic>
      <p:pic>
        <p:nvPicPr>
          <p:cNvPr id="7173" name="Picture 5"/>
          <p:cNvPicPr>
            <a:picLocks noChangeAspect="1" noChangeArrowheads="1"/>
          </p:cNvPicPr>
          <p:nvPr/>
        </p:nvPicPr>
        <p:blipFill>
          <a:blip r:embed="rId2" cstate="print"/>
          <a:srcRect l="59410" t="32275" r="12067" b="36084"/>
          <a:stretch>
            <a:fillRect/>
          </a:stretch>
        </p:blipFill>
        <p:spPr bwMode="auto">
          <a:xfrm>
            <a:off x="500063" y="3786188"/>
            <a:ext cx="3825875" cy="2652712"/>
          </a:xfrm>
          <a:prstGeom prst="rect">
            <a:avLst/>
          </a:prstGeom>
          <a:noFill/>
          <a:ln w="9525">
            <a:noFill/>
            <a:miter lim="800000"/>
            <a:headEnd/>
            <a:tailEnd/>
          </a:ln>
        </p:spPr>
      </p:pic>
      <p:sp>
        <p:nvSpPr>
          <p:cNvPr id="6" name="TextBox 5"/>
          <p:cNvSpPr txBox="1"/>
          <p:nvPr/>
        </p:nvSpPr>
        <p:spPr>
          <a:xfrm>
            <a:off x="4585106" y="260648"/>
            <a:ext cx="4421403" cy="523220"/>
          </a:xfrm>
          <a:prstGeom prst="rect">
            <a:avLst/>
          </a:prstGeom>
          <a:noFill/>
        </p:spPr>
        <p:txBody>
          <a:bodyPr wrap="none" rtlCol="0">
            <a:spAutoFit/>
          </a:bodyPr>
          <a:lstStyle/>
          <a:p>
            <a:r>
              <a:rPr lang="en-GB" sz="2800" b="1" dirty="0">
                <a:solidFill>
                  <a:srgbClr val="0070C0"/>
                </a:solidFill>
              </a:rPr>
              <a:t>External nose - structure</a:t>
            </a: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pleura"/>
          <p:cNvPicPr>
            <a:picLocks noGrp="1" noChangeAspect="1" noChangeArrowheads="1"/>
          </p:cNvPicPr>
          <p:nvPr>
            <p:ph idx="4294967295"/>
          </p:nvPr>
        </p:nvPicPr>
        <p:blipFill>
          <a:blip r:embed="rId2" cstate="print">
            <a:lum contrast="12000"/>
          </a:blip>
          <a:srcRect/>
          <a:stretch>
            <a:fillRect/>
          </a:stretch>
        </p:blipFill>
        <p:spPr>
          <a:xfrm>
            <a:off x="0" y="0"/>
            <a:ext cx="9144000" cy="6858000"/>
          </a:xfrm>
          <a:noFill/>
          <a:ln/>
        </p:spPr>
      </p:pic>
      <p:sp>
        <p:nvSpPr>
          <p:cNvPr id="36867" name="Rectangle 3"/>
          <p:cNvSpPr>
            <a:spLocks noChangeArrowheads="1"/>
          </p:cNvSpPr>
          <p:nvPr/>
        </p:nvSpPr>
        <p:spPr bwMode="auto">
          <a:xfrm>
            <a:off x="971550" y="6597650"/>
            <a:ext cx="2232025" cy="260350"/>
          </a:xfrm>
          <a:prstGeom prst="rect">
            <a:avLst/>
          </a:prstGeom>
          <a:solidFill>
            <a:schemeClr val="bg1"/>
          </a:solidFill>
          <a:ln w="9525" cmpd="sng">
            <a:solidFill>
              <a:schemeClr val="bg1"/>
            </a:solidFill>
            <a:miter lim="800000"/>
            <a:headEnd/>
            <a:tailEnd/>
          </a:ln>
        </p:spPr>
        <p:txBody>
          <a:bodyPr wrap="none" anchor="ctr"/>
          <a:lstStyle/>
          <a:p>
            <a:endParaRPr lang="sr-Latn-CS" altLang="en-US"/>
          </a:p>
        </p:txBody>
      </p:sp>
    </p:spTree>
  </p:cSld>
  <p:clrMapOvr>
    <a:masterClrMapping/>
  </p:clrMapOvr>
  <p:transition spd="slow">
    <p:spli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idx="4294967295"/>
          </p:nvPr>
        </p:nvSpPr>
        <p:spPr>
          <a:xfrm>
            <a:off x="642938" y="214313"/>
            <a:ext cx="8229600" cy="723900"/>
          </a:xfrm>
        </p:spPr>
        <p:txBody>
          <a:bodyPr lIns="0" rIns="0" bIns="0" anchor="b"/>
          <a:lstStyle/>
          <a:p>
            <a:r>
              <a:rPr lang="en-GB" altLang="en-US" sz="2800" dirty="0">
                <a:latin typeface="Book Antiqua" pitchFamily="18" charset="0"/>
                <a:ea typeface="Book Antiqua" pitchFamily="18" charset="0"/>
                <a:cs typeface="Book Antiqua" pitchFamily="18" charset="0"/>
              </a:rPr>
              <a:t>Nasal cavity (c</a:t>
            </a:r>
            <a:r>
              <a:rPr lang="sr-Latn-CS" altLang="en-US" sz="2800" dirty="0">
                <a:latin typeface="Book Antiqua" pitchFamily="18" charset="0"/>
                <a:ea typeface="Book Antiqua" pitchFamily="18" charset="0"/>
                <a:cs typeface="Book Antiqua" pitchFamily="18" charset="0"/>
              </a:rPr>
              <a:t>avitas nasi</a:t>
            </a:r>
            <a:r>
              <a:rPr lang="en-GB" altLang="en-US" sz="2800" dirty="0">
                <a:latin typeface="Book Antiqua" pitchFamily="18" charset="0"/>
                <a:ea typeface="Book Antiqua" pitchFamily="18" charset="0"/>
                <a:cs typeface="Book Antiqua" pitchFamily="18" charset="0"/>
              </a:rPr>
              <a:t>)</a:t>
            </a:r>
            <a:r>
              <a:rPr lang="sr-Latn-CS" altLang="en-US" sz="2800" dirty="0">
                <a:latin typeface="Book Antiqua" pitchFamily="18" charset="0"/>
                <a:ea typeface="Book Antiqua" pitchFamily="18" charset="0"/>
                <a:cs typeface="Book Antiqua" pitchFamily="18" charset="0"/>
              </a:rPr>
              <a:t> - </a:t>
            </a:r>
            <a:r>
              <a:rPr lang="en-GB" altLang="en-US" sz="2800" dirty="0">
                <a:latin typeface="Book Antiqua" pitchFamily="18" charset="0"/>
                <a:ea typeface="Book Antiqua" pitchFamily="18" charset="0"/>
                <a:cs typeface="Book Antiqua" pitchFamily="18" charset="0"/>
              </a:rPr>
              <a:t>location</a:t>
            </a:r>
            <a:endParaRPr lang="sr-Latn-CS" altLang="en-US" sz="2800" dirty="0">
              <a:latin typeface="Book Antiqua" pitchFamily="18" charset="0"/>
              <a:ea typeface="Book Antiqua" pitchFamily="18" charset="0"/>
              <a:cs typeface="Book Antiqua" pitchFamily="18" charset="0"/>
            </a:endParaRPr>
          </a:p>
        </p:txBody>
      </p:sp>
      <p:sp>
        <p:nvSpPr>
          <p:cNvPr id="8195" name="Content Placeholder 3"/>
          <p:cNvSpPr>
            <a:spLocks noGrp="1"/>
          </p:cNvSpPr>
          <p:nvPr>
            <p:ph sz="half" idx="4294967295"/>
          </p:nvPr>
        </p:nvSpPr>
        <p:spPr>
          <a:xfrm>
            <a:off x="4429125" y="1285875"/>
            <a:ext cx="4714875" cy="5068888"/>
          </a:xfrm>
        </p:spPr>
        <p:txBody>
          <a:bodyPr/>
          <a:lstStyle/>
          <a:p>
            <a:pPr>
              <a:lnSpc>
                <a:spcPct val="80000"/>
              </a:lnSpc>
            </a:pPr>
            <a:r>
              <a:rPr lang="en-GB" altLang="en-US" sz="1800" dirty="0">
                <a:latin typeface="Book Antiqua" pitchFamily="18" charset="0"/>
                <a:ea typeface="Book Antiqua" pitchFamily="18" charset="0"/>
                <a:cs typeface="Book Antiqua" pitchFamily="18" charset="0"/>
              </a:rPr>
              <a:t>Paired cavity that stretches from the nasal vestibule </a:t>
            </a:r>
            <a:r>
              <a:rPr lang="sr-Latn-CS" altLang="en-US" sz="1800" dirty="0">
                <a:latin typeface="Book Antiqua" pitchFamily="18" charset="0"/>
                <a:ea typeface="Book Antiqua" pitchFamily="18" charset="0"/>
                <a:cs typeface="Book Antiqua" pitchFamily="18" charset="0"/>
              </a:rPr>
              <a:t>(vestibulum nasi) </a:t>
            </a:r>
            <a:r>
              <a:rPr lang="en-GB" altLang="en-US" sz="1800" dirty="0">
                <a:latin typeface="Book Antiqua" pitchFamily="18" charset="0"/>
                <a:ea typeface="Book Antiqua" pitchFamily="18" charset="0"/>
                <a:cs typeface="Book Antiqua" pitchFamily="18" charset="0"/>
              </a:rPr>
              <a:t>to </a:t>
            </a:r>
            <a:r>
              <a:rPr lang="en-GB" altLang="en-US" sz="1800" dirty="0" err="1">
                <a:latin typeface="Book Antiqua" pitchFamily="18" charset="0"/>
                <a:ea typeface="Book Antiqua" pitchFamily="18" charset="0"/>
                <a:cs typeface="Book Antiqua" pitchFamily="18" charset="0"/>
              </a:rPr>
              <a:t>choanae</a:t>
            </a:r>
            <a:r>
              <a:rPr lang="en-GB" altLang="en-US" sz="1800" dirty="0">
                <a:latin typeface="Book Antiqua" pitchFamily="18" charset="0"/>
                <a:ea typeface="Book Antiqua" pitchFamily="18" charset="0"/>
                <a:cs typeface="Book Antiqua" pitchFamily="18" charset="0"/>
              </a:rPr>
              <a:t> (the openings of the posterior end of nasal cavity)</a:t>
            </a:r>
            <a:r>
              <a:rPr lang="sr-Latn-CS" altLang="en-US" sz="1800" dirty="0">
                <a:latin typeface="Book Antiqua" pitchFamily="18" charset="0"/>
                <a:ea typeface="Book Antiqua" pitchFamily="18" charset="0"/>
                <a:cs typeface="Book Antiqua" pitchFamily="18" charset="0"/>
              </a:rPr>
              <a:t>.</a:t>
            </a:r>
            <a:br>
              <a:rPr lang="sr-Latn-CS" altLang="en-US" sz="1800" dirty="0">
                <a:latin typeface="Book Antiqua" pitchFamily="18" charset="0"/>
                <a:ea typeface="Book Antiqua" pitchFamily="18" charset="0"/>
                <a:cs typeface="Book Antiqua" pitchFamily="18" charset="0"/>
              </a:rPr>
            </a:br>
            <a:endParaRPr lang="sr-Latn-CS" altLang="en-US" sz="1800" dirty="0">
              <a:latin typeface="Book Antiqua" pitchFamily="18" charset="0"/>
              <a:ea typeface="Book Antiqua" pitchFamily="18" charset="0"/>
              <a:cs typeface="Book Antiqua" pitchFamily="18" charset="0"/>
            </a:endParaRPr>
          </a:p>
          <a:p>
            <a:pPr>
              <a:lnSpc>
                <a:spcPct val="80000"/>
              </a:lnSpc>
            </a:pPr>
            <a:r>
              <a:rPr lang="en-GB" altLang="en-US" sz="1800" dirty="0">
                <a:latin typeface="Book Antiqua" pitchFamily="18" charset="0"/>
                <a:ea typeface="Book Antiqua" pitchFamily="18" charset="0"/>
                <a:cs typeface="Book Antiqua" pitchFamily="18" charset="0"/>
              </a:rPr>
              <a:t>The right and the left nasal cavity are separated by nasal septum </a:t>
            </a:r>
            <a:r>
              <a:rPr lang="sr-Latn-CS" altLang="en-US" sz="1800" dirty="0">
                <a:latin typeface="Book Antiqua" pitchFamily="18" charset="0"/>
                <a:ea typeface="Book Antiqua" pitchFamily="18" charset="0"/>
                <a:cs typeface="Book Antiqua" pitchFamily="18" charset="0"/>
              </a:rPr>
              <a:t>(septum nasi)</a:t>
            </a:r>
            <a:br>
              <a:rPr lang="sr-Latn-CS" altLang="en-US" sz="1800" dirty="0">
                <a:latin typeface="Book Antiqua" pitchFamily="18" charset="0"/>
                <a:ea typeface="Book Antiqua" pitchFamily="18" charset="0"/>
                <a:cs typeface="Book Antiqua" pitchFamily="18" charset="0"/>
              </a:rPr>
            </a:br>
            <a:endParaRPr lang="sr-Latn-CS" altLang="en-US" sz="1800" dirty="0">
              <a:latin typeface="Book Antiqua" pitchFamily="18" charset="0"/>
              <a:ea typeface="Book Antiqua" pitchFamily="18" charset="0"/>
              <a:cs typeface="Book Antiqua" pitchFamily="18" charset="0"/>
            </a:endParaRPr>
          </a:p>
          <a:p>
            <a:pPr>
              <a:lnSpc>
                <a:spcPct val="80000"/>
              </a:lnSpc>
            </a:pPr>
            <a:r>
              <a:rPr lang="en-GB" altLang="en-US" sz="1800" dirty="0">
                <a:latin typeface="Book Antiqua" pitchFamily="18" charset="0"/>
                <a:ea typeface="Book Antiqua" pitchFamily="18" charset="0"/>
                <a:cs typeface="Book Antiqua" pitchFamily="18" charset="0"/>
              </a:rPr>
              <a:t>The nasal cavities are located</a:t>
            </a:r>
            <a:r>
              <a:rPr lang="sr-Latn-CS" altLang="en-US" sz="1800" dirty="0">
                <a:latin typeface="Book Antiqua" pitchFamily="18" charset="0"/>
                <a:ea typeface="Book Antiqua" pitchFamily="18" charset="0"/>
                <a:cs typeface="Book Antiqua" pitchFamily="18" charset="0"/>
              </a:rPr>
              <a:t>:</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below the anterior and middle cranial</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fossa</a:t>
            </a:r>
            <a:br>
              <a:rPr lang="en-GB"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above the oral cavity</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between the right and the left orbital</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cavity</a:t>
            </a:r>
            <a:br>
              <a:rPr lang="sr-Latn-CS" altLang="en-US" sz="1800" dirty="0">
                <a:latin typeface="Book Antiqua" pitchFamily="18" charset="0"/>
                <a:ea typeface="Book Antiqua" pitchFamily="18" charset="0"/>
                <a:cs typeface="Book Antiqua" pitchFamily="18" charset="0"/>
              </a:rPr>
            </a:br>
            <a:endParaRPr lang="sr-Latn-CS" altLang="en-US" sz="1800" dirty="0">
              <a:latin typeface="Book Antiqua" pitchFamily="18" charset="0"/>
              <a:ea typeface="Book Antiqua" pitchFamily="18" charset="0"/>
              <a:cs typeface="Book Antiqua" pitchFamily="18" charset="0"/>
            </a:endParaRPr>
          </a:p>
          <a:p>
            <a:pPr>
              <a:lnSpc>
                <a:spcPct val="80000"/>
              </a:lnSpc>
            </a:pPr>
            <a:r>
              <a:rPr lang="en-GB" altLang="en-US" sz="1800" dirty="0">
                <a:latin typeface="Book Antiqua" pitchFamily="18" charset="0"/>
                <a:ea typeface="Book Antiqua" pitchFamily="18" charset="0"/>
                <a:cs typeface="Book Antiqua" pitchFamily="18" charset="0"/>
              </a:rPr>
              <a:t>Structure</a:t>
            </a:r>
            <a:r>
              <a:rPr lang="sr-Latn-CS" altLang="en-US" sz="1800" dirty="0">
                <a:latin typeface="Book Antiqua" pitchFamily="18" charset="0"/>
                <a:ea typeface="Book Antiqua" pitchFamily="18" charset="0"/>
                <a:cs typeface="Book Antiqua" pitchFamily="18" charset="0"/>
              </a:rPr>
              <a:t>:</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bones</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cartilages</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nasal mucosa</a:t>
            </a:r>
            <a:r>
              <a:rPr lang="en-US" altLang="en-US" sz="1800" dirty="0">
                <a:latin typeface="Book Antiqua" pitchFamily="18" charset="0"/>
                <a:ea typeface="Book Antiqua" pitchFamily="18" charset="0"/>
                <a:cs typeface="Book Antiqua" pitchFamily="18" charset="0"/>
              </a:rPr>
              <a:t>:</a:t>
            </a:r>
            <a:br>
              <a:rPr lang="en-US" altLang="en-US" sz="1800" dirty="0">
                <a:latin typeface="Book Antiqua" pitchFamily="18" charset="0"/>
                <a:ea typeface="Book Antiqua" pitchFamily="18" charset="0"/>
                <a:cs typeface="Book Antiqua" pitchFamily="18" charset="0"/>
              </a:rPr>
            </a:br>
            <a:r>
              <a:rPr lang="en-U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 </a:t>
            </a:r>
            <a:r>
              <a:rPr lang="en-U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 </a:t>
            </a:r>
            <a:r>
              <a:rPr lang="en-US" altLang="en-US" sz="1800" dirty="0">
                <a:latin typeface="Book Antiqua" pitchFamily="18" charset="0"/>
                <a:ea typeface="Book Antiqua" pitchFamily="18" charset="0"/>
                <a:cs typeface="Book Antiqua" pitchFamily="18" charset="0"/>
              </a:rPr>
              <a:t>in lower 2/3 – respiratory mucosa   </a:t>
            </a:r>
            <a:br>
              <a:rPr lang="en-US" altLang="en-US" sz="1800" dirty="0">
                <a:latin typeface="Book Antiqua" pitchFamily="18" charset="0"/>
                <a:ea typeface="Book Antiqua" pitchFamily="18" charset="0"/>
                <a:cs typeface="Book Antiqua" pitchFamily="18" charset="0"/>
              </a:rPr>
            </a:br>
            <a:r>
              <a:rPr lang="en-US" altLang="en-US" sz="1800" dirty="0">
                <a:latin typeface="Book Antiqua" pitchFamily="18" charset="0"/>
                <a:ea typeface="Book Antiqua" pitchFamily="18" charset="0"/>
                <a:cs typeface="Book Antiqua" pitchFamily="18" charset="0"/>
              </a:rPr>
              <a:t>      - in upper 1/3 – olfactory mucosa</a:t>
            </a:r>
            <a:endParaRPr lang="sr-Latn-CS" altLang="en-US" sz="1800" dirty="0">
              <a:latin typeface="Book Antiqua" pitchFamily="18" charset="0"/>
              <a:ea typeface="Book Antiqua" pitchFamily="18" charset="0"/>
              <a:cs typeface="Book Antiqua" pitchFamily="18" charset="0"/>
            </a:endParaRPr>
          </a:p>
        </p:txBody>
      </p:sp>
      <p:pic>
        <p:nvPicPr>
          <p:cNvPr id="8196" name="Picture 2"/>
          <p:cNvPicPr>
            <a:picLocks noChangeAspect="1" noChangeArrowheads="1"/>
          </p:cNvPicPr>
          <p:nvPr/>
        </p:nvPicPr>
        <p:blipFill>
          <a:blip r:embed="rId2" cstate="print"/>
          <a:srcRect l="8789" t="10312" r="49609" b="5312"/>
          <a:stretch>
            <a:fillRect/>
          </a:stretch>
        </p:blipFill>
        <p:spPr bwMode="auto">
          <a:xfrm>
            <a:off x="0" y="1071563"/>
            <a:ext cx="4500563" cy="5786437"/>
          </a:xfrm>
          <a:prstGeom prst="rect">
            <a:avLst/>
          </a:prstGeom>
          <a:noFill/>
          <a:ln w="9525">
            <a:noFill/>
            <a:miter lim="800000"/>
            <a:headEnd/>
            <a:tailEnd/>
          </a:ln>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idx="4294967295"/>
          </p:nvPr>
        </p:nvSpPr>
        <p:spPr>
          <a:xfrm>
            <a:off x="428625" y="428625"/>
            <a:ext cx="8229600" cy="652463"/>
          </a:xfrm>
        </p:spPr>
        <p:txBody>
          <a:bodyPr lIns="0" rIns="0" bIns="0" anchor="b"/>
          <a:lstStyle/>
          <a:p>
            <a:r>
              <a:rPr lang="en-GB" altLang="en-US" sz="2800" dirty="0">
                <a:latin typeface="Book Antiqua" pitchFamily="18" charset="0"/>
                <a:ea typeface="Book Antiqua" pitchFamily="18" charset="0"/>
                <a:cs typeface="Book Antiqua" pitchFamily="18" charset="0"/>
              </a:rPr>
              <a:t>Nasal cavity (c</a:t>
            </a:r>
            <a:r>
              <a:rPr lang="sr-Latn-CS" altLang="en-US" sz="2800" dirty="0">
                <a:latin typeface="Book Antiqua" pitchFamily="18" charset="0"/>
                <a:ea typeface="Book Antiqua" pitchFamily="18" charset="0"/>
                <a:cs typeface="Book Antiqua" pitchFamily="18" charset="0"/>
              </a:rPr>
              <a:t>avitas nasi</a:t>
            </a:r>
            <a:r>
              <a:rPr lang="en-GB" altLang="en-US" sz="2800" dirty="0">
                <a:latin typeface="Book Antiqua" pitchFamily="18" charset="0"/>
                <a:ea typeface="Book Antiqua" pitchFamily="18" charset="0"/>
                <a:cs typeface="Book Antiqua" pitchFamily="18" charset="0"/>
              </a:rPr>
              <a:t>)</a:t>
            </a:r>
            <a:r>
              <a:rPr lang="sr-Latn-CS" altLang="en-US" sz="2800" dirty="0">
                <a:latin typeface="Book Antiqua" pitchFamily="18" charset="0"/>
                <a:ea typeface="Book Antiqua" pitchFamily="18" charset="0"/>
                <a:cs typeface="Book Antiqua" pitchFamily="18" charset="0"/>
              </a:rPr>
              <a:t> - </a:t>
            </a:r>
            <a:r>
              <a:rPr lang="en-GB" altLang="en-US" sz="2800" dirty="0">
                <a:latin typeface="Book Antiqua" pitchFamily="18" charset="0"/>
                <a:ea typeface="Book Antiqua" pitchFamily="18" charset="0"/>
                <a:cs typeface="Book Antiqua" pitchFamily="18" charset="0"/>
              </a:rPr>
              <a:t>openings</a:t>
            </a:r>
            <a:endParaRPr lang="sr-Latn-CS" altLang="en-US" sz="2800" dirty="0">
              <a:latin typeface="Book Antiqua" pitchFamily="18" charset="0"/>
              <a:ea typeface="Book Antiqua" pitchFamily="18" charset="0"/>
              <a:cs typeface="Book Antiqua" pitchFamily="18" charset="0"/>
            </a:endParaRPr>
          </a:p>
        </p:txBody>
      </p:sp>
      <p:sp>
        <p:nvSpPr>
          <p:cNvPr id="9219" name="Content Placeholder 3"/>
          <p:cNvSpPr>
            <a:spLocks noGrp="1"/>
          </p:cNvSpPr>
          <p:nvPr>
            <p:ph sz="half" idx="4294967295"/>
          </p:nvPr>
        </p:nvSpPr>
        <p:spPr>
          <a:xfrm>
            <a:off x="4648200" y="1920875"/>
            <a:ext cx="4495800" cy="4433888"/>
          </a:xfrm>
        </p:spPr>
        <p:txBody>
          <a:bodyPr/>
          <a:lstStyle/>
          <a:p>
            <a:r>
              <a:rPr lang="en-GB" altLang="en-US" sz="1800" dirty="0">
                <a:latin typeface="Book Antiqua" pitchFamily="18" charset="0"/>
                <a:ea typeface="Book Antiqua" pitchFamily="18" charset="0"/>
                <a:cs typeface="Book Antiqua" pitchFamily="18" charset="0"/>
              </a:rPr>
              <a:t>Front (anterior) opening:</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outer border</a:t>
            </a:r>
            <a:r>
              <a:rPr lang="sr-Latn-CS" altLang="en-US" sz="1800" dirty="0">
                <a:latin typeface="Book Antiqua" pitchFamily="18" charset="0"/>
                <a:ea typeface="Book Antiqua" pitchFamily="18" charset="0"/>
                <a:cs typeface="Book Antiqua" pitchFamily="18" charset="0"/>
              </a:rPr>
              <a:t>: limen nasi</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inner border</a:t>
            </a: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part of nasal septum</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it is the connection with </a:t>
            </a:r>
            <a:r>
              <a:rPr lang="sr-Latn-CS" altLang="en-US" sz="1800" dirty="0">
                <a:latin typeface="Book Antiqua" pitchFamily="18" charset="0"/>
                <a:ea typeface="Book Antiqua" pitchFamily="18" charset="0"/>
                <a:cs typeface="Book Antiqua" pitchFamily="18" charset="0"/>
              </a:rPr>
              <a:t>vestibulum nasi, </a:t>
            </a:r>
            <a:r>
              <a:rPr lang="en-GB" altLang="en-US" sz="1800" dirty="0">
                <a:latin typeface="Book Antiqua" pitchFamily="18" charset="0"/>
                <a:ea typeface="Book Antiqua" pitchFamily="18" charset="0"/>
                <a:cs typeface="Book Antiqua" pitchFamily="18" charset="0"/>
              </a:rPr>
              <a:t>and with environment (by the nostrils (nares), indirectly)</a:t>
            </a:r>
            <a:br>
              <a:rPr lang="sr-Latn-CS" altLang="en-US" sz="1800" dirty="0">
                <a:latin typeface="Book Antiqua" pitchFamily="18" charset="0"/>
                <a:ea typeface="Book Antiqua" pitchFamily="18" charset="0"/>
                <a:cs typeface="Book Antiqua" pitchFamily="18" charset="0"/>
              </a:rPr>
            </a:br>
            <a:endParaRPr lang="sr-Latn-CS" altLang="en-US" sz="1800" dirty="0">
              <a:latin typeface="Book Antiqua" pitchFamily="18" charset="0"/>
              <a:ea typeface="Book Antiqua" pitchFamily="18" charset="0"/>
              <a:cs typeface="Book Antiqua" pitchFamily="18" charset="0"/>
            </a:endParaRPr>
          </a:p>
          <a:p>
            <a:r>
              <a:rPr lang="en-GB" altLang="en-US" sz="1800" dirty="0">
                <a:latin typeface="Book Antiqua" pitchFamily="18" charset="0"/>
                <a:ea typeface="Book Antiqua" pitchFamily="18" charset="0"/>
                <a:cs typeface="Book Antiqua" pitchFamily="18" charset="0"/>
              </a:rPr>
              <a:t>Posterior (back) openings </a:t>
            </a:r>
            <a:r>
              <a:rPr lang="sr-Latn-CS" altLang="en-US" sz="1800" dirty="0">
                <a:latin typeface="Book Antiqua" pitchFamily="18" charset="0"/>
                <a:ea typeface="Book Antiqua" pitchFamily="18" charset="0"/>
                <a:cs typeface="Book Antiqua" pitchFamily="18" charset="0"/>
              </a:rPr>
              <a:t>– choanae</a:t>
            </a:r>
            <a:r>
              <a:rPr lang="en-GB" altLang="en-US" sz="1800" dirty="0">
                <a:latin typeface="Book Antiqua" pitchFamily="18" charset="0"/>
                <a:ea typeface="Book Antiqua" pitchFamily="18" charset="0"/>
                <a:cs typeface="Book Antiqua" pitchFamily="18" charset="0"/>
              </a:rPr>
              <a:t> (2)</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the right and the left one, separated by the back border of nasal septum (</a:t>
            </a:r>
            <a:r>
              <a:rPr lang="en-GB" altLang="en-US" sz="1800" dirty="0" err="1">
                <a:latin typeface="Book Antiqua" pitchFamily="18" charset="0"/>
                <a:ea typeface="Book Antiqua" pitchFamily="18" charset="0"/>
                <a:cs typeface="Book Antiqua" pitchFamily="18" charset="0"/>
              </a:rPr>
              <a:t>vomer</a:t>
            </a:r>
            <a:r>
              <a:rPr lang="en-GB" altLang="en-US" sz="1800" dirty="0">
                <a:latin typeface="Book Antiqua" pitchFamily="18" charset="0"/>
                <a:ea typeface="Book Antiqua" pitchFamily="18" charset="0"/>
                <a:cs typeface="Book Antiqua" pitchFamily="18" charset="0"/>
              </a:rPr>
              <a:t> bone)</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it is the connection with nasal part of pharynx </a:t>
            </a:r>
            <a:r>
              <a:rPr lang="sr-Latn-CS" altLang="en-US" sz="1800" dirty="0">
                <a:latin typeface="Book Antiqua" pitchFamily="18" charset="0"/>
                <a:ea typeface="Book Antiqua" pitchFamily="18" charset="0"/>
                <a:cs typeface="Book Antiqua" pitchFamily="18" charset="0"/>
              </a:rPr>
              <a:t>–</a:t>
            </a:r>
            <a:r>
              <a:rPr lang="en-GB" altLang="en-US" sz="1800" dirty="0">
                <a:latin typeface="Book Antiqua" pitchFamily="18" charset="0"/>
                <a:ea typeface="Book Antiqua" pitchFamily="18" charset="0"/>
                <a:cs typeface="Book Antiqua" pitchFamily="18" charset="0"/>
              </a:rPr>
              <a:t> </a:t>
            </a:r>
            <a:r>
              <a:rPr lang="en-GB" altLang="en-US" sz="1800" dirty="0" err="1">
                <a:latin typeface="Book Antiqua" pitchFamily="18" charset="0"/>
                <a:ea typeface="Book Antiqua" pitchFamily="18" charset="0"/>
                <a:cs typeface="Book Antiqua" pitchFamily="18" charset="0"/>
              </a:rPr>
              <a:t>epipharynx</a:t>
            </a:r>
            <a:endParaRPr lang="sr-Latn-CS" altLang="en-US" sz="1800" dirty="0">
              <a:latin typeface="Book Antiqua" pitchFamily="18" charset="0"/>
              <a:ea typeface="Book Antiqua" pitchFamily="18" charset="0"/>
              <a:cs typeface="Book Antiqua" pitchFamily="18" charset="0"/>
            </a:endParaRPr>
          </a:p>
        </p:txBody>
      </p:sp>
      <p:pic>
        <p:nvPicPr>
          <p:cNvPr id="9220" name="Picture 157"/>
          <p:cNvPicPr>
            <a:picLocks noChangeAspect="1" noChangeArrowheads="1"/>
          </p:cNvPicPr>
          <p:nvPr/>
        </p:nvPicPr>
        <p:blipFill>
          <a:blip r:embed="rId2" cstate="print"/>
          <a:srcRect l="25058" t="17857" r="43204" b="37613"/>
          <a:stretch>
            <a:fillRect/>
          </a:stretch>
        </p:blipFill>
        <p:spPr bwMode="auto">
          <a:xfrm>
            <a:off x="214313" y="1714500"/>
            <a:ext cx="4643437" cy="4071938"/>
          </a:xfrm>
          <a:prstGeom prst="rect">
            <a:avLst/>
          </a:prstGeom>
          <a:noFill/>
          <a:ln w="9525">
            <a:noFill/>
            <a:miter lim="800000"/>
            <a:headEnd/>
            <a:tailEnd/>
          </a:ln>
        </p:spPr>
      </p:pic>
      <p:cxnSp>
        <p:nvCxnSpPr>
          <p:cNvPr id="9221" name="Straight Arrow Connector 6"/>
          <p:cNvCxnSpPr>
            <a:cxnSpLocks noChangeShapeType="1"/>
          </p:cNvCxnSpPr>
          <p:nvPr/>
        </p:nvCxnSpPr>
        <p:spPr bwMode="auto">
          <a:xfrm rot="5400000">
            <a:off x="3750469" y="2893219"/>
            <a:ext cx="1928812" cy="571500"/>
          </a:xfrm>
          <a:prstGeom prst="straightConnector1">
            <a:avLst/>
          </a:prstGeom>
          <a:noFill/>
          <a:ln w="25400" cmpd="sng">
            <a:solidFill>
              <a:srgbClr val="FF0000"/>
            </a:solidFill>
            <a:round/>
            <a:headEnd/>
            <a:tailEnd type="arrow" w="med" len="med"/>
          </a:ln>
        </p:spPr>
      </p:cxnSp>
      <p:cxnSp>
        <p:nvCxnSpPr>
          <p:cNvPr id="9222" name="Straight Arrow Connector 7"/>
          <p:cNvCxnSpPr>
            <a:cxnSpLocks noChangeShapeType="1"/>
          </p:cNvCxnSpPr>
          <p:nvPr/>
        </p:nvCxnSpPr>
        <p:spPr bwMode="auto">
          <a:xfrm rot="10800000">
            <a:off x="1857375" y="4000500"/>
            <a:ext cx="3143250" cy="500063"/>
          </a:xfrm>
          <a:prstGeom prst="straightConnector1">
            <a:avLst/>
          </a:prstGeom>
          <a:noFill/>
          <a:ln w="25400" cmpd="sng">
            <a:solidFill>
              <a:srgbClr val="FF0000"/>
            </a:solidFill>
            <a:round/>
            <a:headEnd/>
            <a:tailEnd type="arrow" w="med" len="med"/>
          </a:ln>
        </p:spPr>
      </p:cxnSp>
      <p:sp>
        <p:nvSpPr>
          <p:cNvPr id="9223" name="TextBox 8"/>
          <p:cNvSpPr txBox="1">
            <a:spLocks noChangeArrowheads="1"/>
          </p:cNvSpPr>
          <p:nvPr/>
        </p:nvSpPr>
        <p:spPr bwMode="auto">
          <a:xfrm>
            <a:off x="714375" y="5929313"/>
            <a:ext cx="2808782" cy="369332"/>
          </a:xfrm>
          <a:prstGeom prst="rect">
            <a:avLst/>
          </a:prstGeom>
          <a:noFill/>
          <a:ln w="9525">
            <a:noFill/>
            <a:miter lim="800000"/>
            <a:headEnd/>
            <a:tailEnd/>
          </a:ln>
        </p:spPr>
        <p:txBody>
          <a:bodyPr wrap="none">
            <a:spAutoFit/>
          </a:bodyPr>
          <a:lstStyle/>
          <a:p>
            <a:r>
              <a:rPr lang="sr-Latn-CS" altLang="en-US" b="1" dirty="0"/>
              <a:t>Septum nasi </a:t>
            </a:r>
            <a:r>
              <a:rPr lang="sr-Latn-CS" altLang="en-US" dirty="0"/>
              <a:t>– </a:t>
            </a:r>
            <a:r>
              <a:rPr lang="en-GB" altLang="en-US" sz="1400" dirty="0"/>
              <a:t>with mucosa</a:t>
            </a:r>
            <a:endParaRPr lang="sr-Latn-CS" altLang="en-US" sz="1400" dirty="0"/>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idx="4294967295"/>
          </p:nvPr>
        </p:nvSpPr>
        <p:spPr>
          <a:xfrm>
            <a:off x="428625" y="428625"/>
            <a:ext cx="8229600" cy="652463"/>
          </a:xfrm>
        </p:spPr>
        <p:txBody>
          <a:bodyPr lIns="0" rIns="0" bIns="0" anchor="b"/>
          <a:lstStyle/>
          <a:p>
            <a:r>
              <a:rPr lang="en-GB" altLang="en-US" sz="2800" dirty="0">
                <a:latin typeface="Book Antiqua" pitchFamily="18" charset="0"/>
                <a:ea typeface="Book Antiqua" pitchFamily="18" charset="0"/>
                <a:cs typeface="Book Antiqua" pitchFamily="18" charset="0"/>
              </a:rPr>
              <a:t>Nasal cavity (c</a:t>
            </a:r>
            <a:r>
              <a:rPr lang="sr-Latn-CS" altLang="en-US" sz="2800" dirty="0">
                <a:latin typeface="Book Antiqua" pitchFamily="18" charset="0"/>
                <a:ea typeface="Book Antiqua" pitchFamily="18" charset="0"/>
                <a:cs typeface="Book Antiqua" pitchFamily="18" charset="0"/>
              </a:rPr>
              <a:t>avitas nasi</a:t>
            </a:r>
            <a:r>
              <a:rPr lang="en-GB" altLang="en-US" sz="2800" dirty="0">
                <a:latin typeface="Book Antiqua" pitchFamily="18" charset="0"/>
                <a:ea typeface="Book Antiqua" pitchFamily="18" charset="0"/>
                <a:cs typeface="Book Antiqua" pitchFamily="18" charset="0"/>
              </a:rPr>
              <a:t>)</a:t>
            </a:r>
            <a:r>
              <a:rPr lang="sr-Latn-CS" altLang="en-US" sz="2800" dirty="0">
                <a:latin typeface="Book Antiqua" pitchFamily="18" charset="0"/>
                <a:ea typeface="Book Antiqua" pitchFamily="18" charset="0"/>
                <a:cs typeface="Book Antiqua" pitchFamily="18" charset="0"/>
              </a:rPr>
              <a:t> – </a:t>
            </a:r>
            <a:r>
              <a:rPr lang="en-GB" altLang="en-US" sz="2800" dirty="0">
                <a:latin typeface="Book Antiqua" pitchFamily="18" charset="0"/>
                <a:ea typeface="Book Antiqua" pitchFamily="18" charset="0"/>
                <a:cs typeface="Book Antiqua" pitchFamily="18" charset="0"/>
              </a:rPr>
              <a:t>the walls</a:t>
            </a:r>
            <a:endParaRPr lang="sr-Latn-CS" altLang="en-US" sz="2800" dirty="0">
              <a:latin typeface="Book Antiqua" pitchFamily="18" charset="0"/>
              <a:ea typeface="Book Antiqua" pitchFamily="18" charset="0"/>
              <a:cs typeface="Book Antiqua" pitchFamily="18" charset="0"/>
            </a:endParaRPr>
          </a:p>
        </p:txBody>
      </p:sp>
      <p:sp>
        <p:nvSpPr>
          <p:cNvPr id="10243" name="Content Placeholder 3"/>
          <p:cNvSpPr>
            <a:spLocks noGrp="1"/>
          </p:cNvSpPr>
          <p:nvPr>
            <p:ph sz="half" idx="4294967295"/>
          </p:nvPr>
        </p:nvSpPr>
        <p:spPr>
          <a:xfrm>
            <a:off x="4788025" y="1071563"/>
            <a:ext cx="4355976" cy="5786437"/>
          </a:xfrm>
        </p:spPr>
        <p:txBody>
          <a:bodyPr/>
          <a:lstStyle/>
          <a:p>
            <a:r>
              <a:rPr lang="en-GB" altLang="en-US" sz="1800" dirty="0">
                <a:latin typeface="Book Antiqua" pitchFamily="18" charset="0"/>
                <a:ea typeface="Book Antiqua" pitchFamily="18" charset="0"/>
                <a:cs typeface="Book Antiqua" pitchFamily="18" charset="0"/>
              </a:rPr>
              <a:t>4 walls</a:t>
            </a:r>
            <a:r>
              <a:rPr lang="sr-Cyrl-CS" altLang="en-US" sz="1800" dirty="0">
                <a:latin typeface="Book Antiqua" pitchFamily="18" charset="0"/>
                <a:ea typeface="Book Antiqua" pitchFamily="18" charset="0"/>
                <a:cs typeface="Book Antiqua" pitchFamily="18" charset="0"/>
              </a:rPr>
              <a:t>:</a:t>
            </a:r>
            <a:br>
              <a:rPr lang="sr-Cyrl-CS" altLang="en-US" sz="1800" dirty="0">
                <a:latin typeface="Book Antiqua" pitchFamily="18" charset="0"/>
                <a:ea typeface="Book Antiqua" pitchFamily="18" charset="0"/>
                <a:cs typeface="Book Antiqua" pitchFamily="18" charset="0"/>
              </a:rPr>
            </a:br>
            <a:r>
              <a:rPr lang="sr-Cyrl-CS" altLang="en-US" sz="1800" dirty="0">
                <a:latin typeface="Book Antiqua" pitchFamily="18" charset="0"/>
                <a:ea typeface="Book Antiqua" pitchFamily="18" charset="0"/>
                <a:cs typeface="Book Antiqua" pitchFamily="18" charset="0"/>
              </a:rPr>
              <a:t>1) </a:t>
            </a:r>
            <a:r>
              <a:rPr lang="en-GB" altLang="en-US" sz="1800" dirty="0">
                <a:latin typeface="Book Antiqua" pitchFamily="18" charset="0"/>
                <a:ea typeface="Book Antiqua" pitchFamily="18" charset="0"/>
                <a:cs typeface="Book Antiqua" pitchFamily="18" charset="0"/>
              </a:rPr>
              <a:t>superior</a:t>
            </a:r>
            <a:br>
              <a:rPr lang="sr-Cyrl-CS" altLang="en-US" sz="1800" dirty="0">
                <a:latin typeface="Book Antiqua" pitchFamily="18" charset="0"/>
                <a:ea typeface="Book Antiqua" pitchFamily="18" charset="0"/>
                <a:cs typeface="Book Antiqua" pitchFamily="18" charset="0"/>
              </a:rPr>
            </a:br>
            <a:r>
              <a:rPr lang="sr-Cyrl-CS" altLang="en-US" sz="1800" dirty="0">
                <a:latin typeface="Book Antiqua" pitchFamily="18" charset="0"/>
                <a:ea typeface="Book Antiqua" pitchFamily="18" charset="0"/>
                <a:cs typeface="Book Antiqua" pitchFamily="18" charset="0"/>
              </a:rPr>
              <a:t>2) </a:t>
            </a:r>
            <a:r>
              <a:rPr lang="en-GB" altLang="en-US" sz="1800" dirty="0">
                <a:latin typeface="Book Antiqua" pitchFamily="18" charset="0"/>
                <a:ea typeface="Book Antiqua" pitchFamily="18" charset="0"/>
                <a:cs typeface="Book Antiqua" pitchFamily="18" charset="0"/>
              </a:rPr>
              <a:t>inferior</a:t>
            </a:r>
            <a:br>
              <a:rPr lang="sr-Cyrl-CS" altLang="en-US" sz="1800" dirty="0">
                <a:latin typeface="Book Antiqua" pitchFamily="18" charset="0"/>
                <a:ea typeface="Book Antiqua" pitchFamily="18" charset="0"/>
                <a:cs typeface="Book Antiqua" pitchFamily="18" charset="0"/>
              </a:rPr>
            </a:br>
            <a:r>
              <a:rPr lang="sr-Cyrl-CS" altLang="en-US" sz="1800" dirty="0">
                <a:latin typeface="Book Antiqua" pitchFamily="18" charset="0"/>
                <a:ea typeface="Book Antiqua" pitchFamily="18" charset="0"/>
                <a:cs typeface="Book Antiqua" pitchFamily="18" charset="0"/>
              </a:rPr>
              <a:t>3) </a:t>
            </a:r>
            <a:r>
              <a:rPr lang="en-GB" altLang="en-US" sz="1800" dirty="0">
                <a:latin typeface="Book Antiqua" pitchFamily="18" charset="0"/>
                <a:ea typeface="Book Antiqua" pitchFamily="18" charset="0"/>
                <a:cs typeface="Book Antiqua" pitchFamily="18" charset="0"/>
              </a:rPr>
              <a:t>outer (lateral)</a:t>
            </a:r>
            <a:br>
              <a:rPr lang="sr-Cyrl-CS" altLang="en-US" sz="1800" dirty="0">
                <a:latin typeface="Book Antiqua" pitchFamily="18" charset="0"/>
                <a:ea typeface="Book Antiqua" pitchFamily="18" charset="0"/>
                <a:cs typeface="Book Antiqua" pitchFamily="18" charset="0"/>
              </a:rPr>
            </a:br>
            <a:r>
              <a:rPr lang="sr-Cyrl-CS" altLang="en-US" sz="1800" dirty="0">
                <a:latin typeface="Book Antiqua" pitchFamily="18" charset="0"/>
                <a:ea typeface="Book Antiqua" pitchFamily="18" charset="0"/>
                <a:cs typeface="Book Antiqua" pitchFamily="18" charset="0"/>
              </a:rPr>
              <a:t>4)</a:t>
            </a:r>
            <a:r>
              <a:rPr lang="en-GB" altLang="en-US" sz="1800" dirty="0">
                <a:latin typeface="Book Antiqua" pitchFamily="18" charset="0"/>
                <a:ea typeface="Book Antiqua" pitchFamily="18" charset="0"/>
                <a:cs typeface="Book Antiqua" pitchFamily="18" charset="0"/>
              </a:rPr>
              <a:t> inner (medial) – nasal septum</a:t>
            </a:r>
            <a:br>
              <a:rPr lang="sr-Cyrl-CS" altLang="en-US" sz="1800" dirty="0">
                <a:latin typeface="Book Antiqua" pitchFamily="18" charset="0"/>
                <a:ea typeface="Book Antiqua" pitchFamily="18" charset="0"/>
                <a:cs typeface="Book Antiqua" pitchFamily="18" charset="0"/>
              </a:rPr>
            </a:br>
            <a:endParaRPr lang="sr-Cyrl-CS" altLang="en-US" sz="1800" dirty="0">
              <a:latin typeface="Book Antiqua" pitchFamily="18" charset="0"/>
              <a:ea typeface="Book Antiqua" pitchFamily="18" charset="0"/>
              <a:cs typeface="Book Antiqua" pitchFamily="18" charset="0"/>
            </a:endParaRPr>
          </a:p>
          <a:p>
            <a:pPr>
              <a:buFontTx/>
              <a:buNone/>
            </a:pPr>
            <a:r>
              <a:rPr lang="sr-Cyrl-CS" altLang="en-US" sz="1800" dirty="0">
                <a:latin typeface="Book Antiqua" pitchFamily="18" charset="0"/>
                <a:ea typeface="Book Antiqua" pitchFamily="18" charset="0"/>
                <a:cs typeface="Book Antiqua" pitchFamily="18" charset="0"/>
              </a:rPr>
              <a:t>1) </a:t>
            </a:r>
            <a:r>
              <a:rPr lang="en-GB" altLang="en-US" sz="1800" dirty="0">
                <a:latin typeface="Book Antiqua" pitchFamily="18" charset="0"/>
                <a:ea typeface="Book Antiqua" pitchFamily="18" charset="0"/>
                <a:cs typeface="Book Antiqua" pitchFamily="18" charset="0"/>
              </a:rPr>
              <a:t>Superior wall </a:t>
            </a:r>
            <a:r>
              <a:rPr lang="sr-Cyrl-CS" altLang="en-US" sz="1800" dirty="0">
                <a:latin typeface="Book Antiqua" pitchFamily="18" charset="0"/>
                <a:ea typeface="Book Antiqua" pitchFamily="18" charset="0"/>
                <a:cs typeface="Book Antiqua" pitchFamily="18" charset="0"/>
              </a:rPr>
              <a:t>(</a:t>
            </a:r>
            <a:r>
              <a:rPr lang="en-GB" altLang="en-US" sz="1800" dirty="0">
                <a:latin typeface="Book Antiqua" pitchFamily="18" charset="0"/>
                <a:ea typeface="Book Antiqua" pitchFamily="18" charset="0"/>
                <a:cs typeface="Book Antiqua" pitchFamily="18" charset="0"/>
              </a:rPr>
              <a:t>the roof</a:t>
            </a:r>
            <a:r>
              <a:rPr lang="sr-Cyrl-CS" altLang="en-US" sz="1800" dirty="0">
                <a:latin typeface="Book Antiqua" pitchFamily="18" charset="0"/>
                <a:ea typeface="Book Antiqua" pitchFamily="18" charset="0"/>
                <a:cs typeface="Book Antiqua" pitchFamily="18" charset="0"/>
              </a:rPr>
              <a:t>):</a:t>
            </a:r>
            <a:br>
              <a:rPr lang="sr-Cyrl-CS" altLang="en-US" sz="1800" dirty="0">
                <a:latin typeface="Book Antiqua" pitchFamily="18" charset="0"/>
                <a:ea typeface="Book Antiqua" pitchFamily="18" charset="0"/>
                <a:cs typeface="Book Antiqua" pitchFamily="18" charset="0"/>
              </a:rPr>
            </a:br>
            <a:r>
              <a:rPr lang="sr-Cyrl-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separates nasal cavity from anterior and middle cranial fossa</a:t>
            </a:r>
            <a:br>
              <a:rPr lang="sr-Cyrl-CS" altLang="en-US" sz="1800" dirty="0">
                <a:latin typeface="Book Antiqua" pitchFamily="18" charset="0"/>
                <a:ea typeface="Book Antiqua" pitchFamily="18" charset="0"/>
                <a:cs typeface="Book Antiqua" pitchFamily="18" charset="0"/>
              </a:rPr>
            </a:br>
            <a:br>
              <a:rPr lang="sr-Cyrl-CS" altLang="en-US" sz="1800" dirty="0">
                <a:latin typeface="Book Antiqua" pitchFamily="18" charset="0"/>
                <a:ea typeface="Book Antiqua" pitchFamily="18" charset="0"/>
                <a:cs typeface="Book Antiqua" pitchFamily="18" charset="0"/>
              </a:rPr>
            </a:br>
            <a:r>
              <a:rPr lang="sr-Cyrl-C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made of bones covered by mucosa</a:t>
            </a:r>
            <a:r>
              <a:rPr lang="sr-Cyrl-CS" altLang="en-US" sz="1800" dirty="0">
                <a:latin typeface="Book Antiqua" pitchFamily="18" charset="0"/>
                <a:ea typeface="Book Antiqua" pitchFamily="18" charset="0"/>
                <a:cs typeface="Book Antiqua" pitchFamily="18" charset="0"/>
              </a:rPr>
              <a:t>:</a:t>
            </a:r>
            <a:br>
              <a:rPr lang="sr-Cyrl-CS" altLang="en-US" sz="1800" dirty="0">
                <a:latin typeface="Book Antiqua" pitchFamily="18" charset="0"/>
                <a:ea typeface="Book Antiqua" pitchFamily="18" charset="0"/>
                <a:cs typeface="Book Antiqua" pitchFamily="18" charset="0"/>
              </a:rPr>
            </a:br>
            <a:r>
              <a:rPr lang="sr-Cyrl-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nasal bones</a:t>
            </a:r>
            <a:br>
              <a:rPr lang="sr-Cyrl-CS" altLang="en-US" sz="1800" dirty="0">
                <a:latin typeface="Book Antiqua" pitchFamily="18" charset="0"/>
                <a:ea typeface="Book Antiqua" pitchFamily="18" charset="0"/>
                <a:cs typeface="Book Antiqua" pitchFamily="18" charset="0"/>
              </a:rPr>
            </a:br>
            <a:r>
              <a:rPr lang="sr-Cyrl-CS" altLang="en-US" sz="1800" dirty="0">
                <a:latin typeface="Book Antiqua" pitchFamily="18" charset="0"/>
                <a:ea typeface="Book Antiqua" pitchFamily="18" charset="0"/>
                <a:cs typeface="Book Antiqua" pitchFamily="18" charset="0"/>
              </a:rPr>
              <a:t>- </a:t>
            </a:r>
            <a:r>
              <a:rPr lang="sr-Latn-CS" altLang="en-US" sz="1800" dirty="0">
                <a:latin typeface="Book Antiqua" pitchFamily="18" charset="0"/>
                <a:ea typeface="Book Antiqua" pitchFamily="18" charset="0"/>
                <a:cs typeface="Book Antiqua" pitchFamily="18" charset="0"/>
              </a:rPr>
              <a:t>lamina cribrosa (ethmoidal</a:t>
            </a:r>
            <a:r>
              <a:rPr lang="en-GB" altLang="en-US" sz="1800" dirty="0">
                <a:latin typeface="Book Antiqua" pitchFamily="18" charset="0"/>
                <a:ea typeface="Book Antiqua" pitchFamily="18" charset="0"/>
                <a:cs typeface="Book Antiqua" pitchFamily="18" charset="0"/>
              </a:rPr>
              <a:t> bone</a:t>
            </a:r>
            <a:r>
              <a:rPr lang="sr-Latn-CS" altLang="en-US" sz="1800" dirty="0">
                <a:latin typeface="Book Antiqua" pitchFamily="18" charset="0"/>
                <a:ea typeface="Book Antiqua" pitchFamily="18" charset="0"/>
                <a:cs typeface="Book Antiqua" pitchFamily="18" charset="0"/>
              </a:rPr>
              <a:t>)</a:t>
            </a:r>
            <a:br>
              <a:rPr lang="sr-Cyrl-CS" altLang="en-US" sz="1800" dirty="0">
                <a:latin typeface="Book Antiqua" pitchFamily="18" charset="0"/>
                <a:ea typeface="Book Antiqua" pitchFamily="18" charset="0"/>
                <a:cs typeface="Book Antiqua" pitchFamily="18" charset="0"/>
              </a:rPr>
            </a:br>
            <a:r>
              <a:rPr lang="sr-Cyrl-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anterior and inferior surface of the</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body of sphenoid bone</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a:t>
            </a:r>
            <a:r>
              <a:rPr lang="en-GB" altLang="en-US" sz="1800" dirty="0" err="1">
                <a:latin typeface="Book Antiqua" pitchFamily="18" charset="0"/>
                <a:ea typeface="Book Antiqua" pitchFamily="18" charset="0"/>
                <a:cs typeface="Book Antiqua" pitchFamily="18" charset="0"/>
              </a:rPr>
              <a:t>Sphenoethmoidal</a:t>
            </a:r>
            <a:r>
              <a:rPr lang="en-GB" altLang="en-US" sz="1800" dirty="0">
                <a:latin typeface="Book Antiqua" pitchFamily="18" charset="0"/>
                <a:ea typeface="Book Antiqua" pitchFamily="18" charset="0"/>
                <a:cs typeface="Book Antiqua" pitchFamily="18" charset="0"/>
              </a:rPr>
              <a:t> </a:t>
            </a:r>
            <a:r>
              <a:rPr lang="en-GB" altLang="en-US" sz="1800" dirty="0" err="1">
                <a:latin typeface="Book Antiqua" pitchFamily="18" charset="0"/>
                <a:ea typeface="Book Antiqua" pitchFamily="18" charset="0"/>
                <a:cs typeface="Book Antiqua" pitchFamily="18" charset="0"/>
              </a:rPr>
              <a:t>recessus</a:t>
            </a:r>
            <a:r>
              <a:rPr lang="en-GB" altLang="en-US" sz="1800" dirty="0">
                <a:latin typeface="Book Antiqua" pitchFamily="18" charset="0"/>
                <a:ea typeface="Book Antiqua" pitchFamily="18" charset="0"/>
                <a:cs typeface="Book Antiqua" pitchFamily="18" charset="0"/>
              </a:rPr>
              <a:t> </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a:t>
            </a:r>
            <a:r>
              <a:rPr lang="sr-Latn-CS" altLang="en-US" sz="1800" dirty="0">
                <a:latin typeface="Book Antiqua" pitchFamily="18" charset="0"/>
                <a:ea typeface="Book Antiqua" pitchFamily="18" charset="0"/>
                <a:cs typeface="Book Antiqua" pitchFamily="18" charset="0"/>
              </a:rPr>
              <a:t>recessus sphenoethmoidalis</a:t>
            </a:r>
            <a:r>
              <a:rPr lang="en-GB" altLang="en-US" sz="1800" dirty="0">
                <a:latin typeface="Book Antiqua" pitchFamily="18" charset="0"/>
                <a:ea typeface="Book Antiqua" pitchFamily="18" charset="0"/>
                <a:cs typeface="Book Antiqua" pitchFamily="18" charset="0"/>
              </a:rPr>
              <a:t>) is the</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part of superior wall</a:t>
            </a:r>
            <a:br>
              <a:rPr lang="sr-Latn-CS"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 place of opening of sphenoid sinus</a:t>
            </a:r>
            <a:endParaRPr lang="sr-Latn-CS" altLang="en-US" sz="1800" dirty="0">
              <a:latin typeface="Book Antiqua" pitchFamily="18" charset="0"/>
              <a:ea typeface="Book Antiqua" pitchFamily="18" charset="0"/>
              <a:cs typeface="Book Antiqua" pitchFamily="18" charset="0"/>
            </a:endParaRPr>
          </a:p>
        </p:txBody>
      </p:sp>
      <p:pic>
        <p:nvPicPr>
          <p:cNvPr id="10244" name="Picture 3"/>
          <p:cNvPicPr>
            <a:picLocks noChangeAspect="1" noChangeArrowheads="1"/>
          </p:cNvPicPr>
          <p:nvPr/>
        </p:nvPicPr>
        <p:blipFill>
          <a:blip r:embed="rId2" cstate="print">
            <a:lum contrast="10000"/>
          </a:blip>
          <a:srcRect l="21680" t="14063" r="15039" b="16562"/>
          <a:stretch>
            <a:fillRect/>
          </a:stretch>
        </p:blipFill>
        <p:spPr bwMode="auto">
          <a:xfrm>
            <a:off x="0" y="2060848"/>
            <a:ext cx="4820551" cy="3301726"/>
          </a:xfrm>
          <a:prstGeom prst="rect">
            <a:avLst/>
          </a:prstGeom>
          <a:noFill/>
          <a:ln w="9525">
            <a:noFill/>
            <a:miter lim="800000"/>
            <a:headEnd/>
            <a:tailEnd/>
          </a:ln>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idx="4294967295"/>
          </p:nvPr>
        </p:nvSpPr>
        <p:spPr>
          <a:xfrm>
            <a:off x="69850" y="141288"/>
            <a:ext cx="8229600" cy="652462"/>
          </a:xfrm>
        </p:spPr>
        <p:txBody>
          <a:bodyPr lIns="0" rIns="0" bIns="0" anchor="b"/>
          <a:lstStyle/>
          <a:p>
            <a:r>
              <a:rPr lang="en-GB" altLang="en-US" sz="2800" dirty="0">
                <a:latin typeface="Book Antiqua" pitchFamily="18" charset="0"/>
                <a:ea typeface="Book Antiqua" pitchFamily="18" charset="0"/>
                <a:cs typeface="Book Antiqua" pitchFamily="18" charset="0"/>
              </a:rPr>
              <a:t>Nasal cavity (c</a:t>
            </a:r>
            <a:r>
              <a:rPr lang="sr-Latn-CS" altLang="en-US" sz="2800" dirty="0">
                <a:latin typeface="Book Antiqua" pitchFamily="18" charset="0"/>
                <a:ea typeface="Book Antiqua" pitchFamily="18" charset="0"/>
                <a:cs typeface="Book Antiqua" pitchFamily="18" charset="0"/>
              </a:rPr>
              <a:t>avitas nasi</a:t>
            </a:r>
            <a:r>
              <a:rPr lang="en-GB" altLang="en-US" sz="2800" dirty="0">
                <a:latin typeface="Book Antiqua" pitchFamily="18" charset="0"/>
                <a:ea typeface="Book Antiqua" pitchFamily="18" charset="0"/>
                <a:cs typeface="Book Antiqua" pitchFamily="18" charset="0"/>
              </a:rPr>
              <a:t>)</a:t>
            </a:r>
            <a:r>
              <a:rPr lang="sr-Latn-CS" altLang="en-US" sz="2800" dirty="0">
                <a:latin typeface="Book Antiqua" pitchFamily="18" charset="0"/>
                <a:ea typeface="Book Antiqua" pitchFamily="18" charset="0"/>
                <a:cs typeface="Book Antiqua" pitchFamily="18" charset="0"/>
              </a:rPr>
              <a:t> – </a:t>
            </a:r>
            <a:r>
              <a:rPr lang="en-GB" altLang="en-US" sz="2800" dirty="0">
                <a:latin typeface="Book Antiqua" pitchFamily="18" charset="0"/>
                <a:ea typeface="Book Antiqua" pitchFamily="18" charset="0"/>
                <a:cs typeface="Book Antiqua" pitchFamily="18" charset="0"/>
              </a:rPr>
              <a:t>the walls</a:t>
            </a:r>
            <a:endParaRPr lang="sr-Latn-CS" altLang="en-US" sz="2800" dirty="0">
              <a:latin typeface="Book Antiqua" pitchFamily="18" charset="0"/>
              <a:ea typeface="Book Antiqua" pitchFamily="18" charset="0"/>
              <a:cs typeface="Book Antiqua" pitchFamily="18" charset="0"/>
            </a:endParaRPr>
          </a:p>
        </p:txBody>
      </p:sp>
      <p:sp>
        <p:nvSpPr>
          <p:cNvPr id="11267" name="Content Placeholder 3"/>
          <p:cNvSpPr>
            <a:spLocks noGrp="1"/>
          </p:cNvSpPr>
          <p:nvPr>
            <p:ph sz="half" idx="4294967295"/>
          </p:nvPr>
        </p:nvSpPr>
        <p:spPr>
          <a:xfrm>
            <a:off x="5286375" y="1000125"/>
            <a:ext cx="3857625" cy="5786438"/>
          </a:xfrm>
        </p:spPr>
        <p:txBody>
          <a:bodyPr/>
          <a:lstStyle/>
          <a:p>
            <a:pPr>
              <a:buFontTx/>
              <a:buNone/>
            </a:pPr>
            <a:r>
              <a:rPr lang="sr-Latn-CS" altLang="en-US" sz="1800" dirty="0">
                <a:latin typeface="Book Antiqua" pitchFamily="18" charset="0"/>
                <a:ea typeface="Book Antiqua" pitchFamily="18" charset="0"/>
                <a:cs typeface="Book Antiqua" pitchFamily="18" charset="0"/>
              </a:rPr>
              <a:t>2) </a:t>
            </a:r>
            <a:r>
              <a:rPr lang="en-GB" altLang="en-US" sz="1800" dirty="0">
                <a:latin typeface="Book Antiqua" pitchFamily="18" charset="0"/>
                <a:ea typeface="Book Antiqua" pitchFamily="18" charset="0"/>
                <a:cs typeface="Book Antiqua" pitchFamily="18" charset="0"/>
              </a:rPr>
              <a:t>Inferior wall </a:t>
            </a:r>
            <a:r>
              <a:rPr lang="sr-Latn-CS" altLang="en-US" sz="1800" dirty="0">
                <a:latin typeface="Book Antiqua" pitchFamily="18" charset="0"/>
                <a:ea typeface="Book Antiqua" pitchFamily="18" charset="0"/>
                <a:cs typeface="Book Antiqua" pitchFamily="18" charset="0"/>
              </a:rPr>
              <a:t>(</a:t>
            </a:r>
            <a:r>
              <a:rPr lang="en-GB" altLang="en-US" sz="1800" dirty="0">
                <a:latin typeface="Book Antiqua" pitchFamily="18" charset="0"/>
                <a:ea typeface="Book Antiqua" pitchFamily="18" charset="0"/>
                <a:cs typeface="Book Antiqua" pitchFamily="18" charset="0"/>
              </a:rPr>
              <a:t>floor</a:t>
            </a:r>
            <a:r>
              <a:rPr lang="sr-Latn-CS" altLang="en-US" sz="1800" dirty="0">
                <a:latin typeface="Book Antiqua" pitchFamily="18" charset="0"/>
                <a:ea typeface="Book Antiqua" pitchFamily="18" charset="0"/>
                <a:cs typeface="Book Antiqua" pitchFamily="18" charset="0"/>
              </a:rPr>
              <a:t>):</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separate nasal from oral cavity</a:t>
            </a:r>
            <a:br>
              <a:rPr lang="sr-Latn-CS" altLang="en-US" sz="1800" dirty="0">
                <a:latin typeface="Book Antiqua" pitchFamily="18" charset="0"/>
                <a:ea typeface="Book Antiqua" pitchFamily="18" charset="0"/>
                <a:cs typeface="Book Antiqua" pitchFamily="18" charset="0"/>
              </a:rPr>
            </a:b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made of hard plate (</a:t>
            </a:r>
            <a:r>
              <a:rPr lang="en-GB" altLang="en-US" sz="1800" dirty="0" err="1">
                <a:latin typeface="Book Antiqua" pitchFamily="18" charset="0"/>
                <a:ea typeface="Book Antiqua" pitchFamily="18" charset="0"/>
                <a:cs typeface="Book Antiqua" pitchFamily="18" charset="0"/>
              </a:rPr>
              <a:t>palatum</a:t>
            </a:r>
            <a:r>
              <a:rPr lang="en-GB" altLang="en-US" sz="1800" dirty="0">
                <a:latin typeface="Book Antiqua" pitchFamily="18" charset="0"/>
                <a:ea typeface="Book Antiqua" pitchFamily="18" charset="0"/>
                <a:cs typeface="Book Antiqua" pitchFamily="18" charset="0"/>
              </a:rPr>
              <a:t> durum) covered by mucosa</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in anterior part, there is incisive canal – communication with oral cavity, for the blood vessels and nerves</a:t>
            </a:r>
            <a:endParaRPr lang="sr-Latn-CS" altLang="en-US" sz="1800" dirty="0">
              <a:latin typeface="Book Antiqua" pitchFamily="18" charset="0"/>
              <a:ea typeface="Book Antiqua" pitchFamily="18" charset="0"/>
              <a:cs typeface="Book Antiqua" pitchFamily="18" charset="0"/>
            </a:endParaRPr>
          </a:p>
        </p:txBody>
      </p:sp>
      <p:pic>
        <p:nvPicPr>
          <p:cNvPr id="11268" name="Picture 2"/>
          <p:cNvPicPr>
            <a:picLocks noChangeAspect="1" noChangeArrowheads="1"/>
          </p:cNvPicPr>
          <p:nvPr/>
        </p:nvPicPr>
        <p:blipFill>
          <a:blip r:embed="rId2" cstate="print"/>
          <a:srcRect l="24442" t="27187" r="32031" b="12811"/>
          <a:stretch>
            <a:fillRect/>
          </a:stretch>
        </p:blipFill>
        <p:spPr bwMode="auto">
          <a:xfrm>
            <a:off x="5429250" y="3786188"/>
            <a:ext cx="3714750" cy="3071812"/>
          </a:xfrm>
          <a:prstGeom prst="rect">
            <a:avLst/>
          </a:prstGeom>
          <a:noFill/>
          <a:ln w="9525">
            <a:noFill/>
            <a:miter lim="800000"/>
            <a:headEnd/>
            <a:tailEnd/>
          </a:ln>
        </p:spPr>
      </p:pic>
      <p:pic>
        <p:nvPicPr>
          <p:cNvPr id="11269" name="Picture 3"/>
          <p:cNvPicPr>
            <a:picLocks noChangeAspect="1" noChangeArrowheads="1"/>
          </p:cNvPicPr>
          <p:nvPr/>
        </p:nvPicPr>
        <p:blipFill>
          <a:blip r:embed="rId3" cstate="print"/>
          <a:srcRect l="40430" t="20625" r="9180" b="24062"/>
          <a:stretch>
            <a:fillRect/>
          </a:stretch>
        </p:blipFill>
        <p:spPr bwMode="auto">
          <a:xfrm>
            <a:off x="0" y="1928813"/>
            <a:ext cx="5222875" cy="3582987"/>
          </a:xfrm>
          <a:prstGeom prst="rect">
            <a:avLst/>
          </a:prstGeom>
          <a:noFill/>
          <a:ln w="9525">
            <a:noFill/>
            <a:miter lim="800000"/>
            <a:headEnd/>
            <a:tailEnd/>
          </a:ln>
        </p:spPr>
      </p:pic>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TIMING" val="|0.2|10|6|11.5|8.9|6.2|44.4|12.9|10.3"/>
</p:tagLst>
</file>

<file path=ppt/tags/tag2.xml><?xml version="1.0" encoding="utf-8"?>
<p:tagLst xmlns:a="http://schemas.openxmlformats.org/drawingml/2006/main" xmlns:r="http://schemas.openxmlformats.org/officeDocument/2006/relationships" xmlns:p="http://schemas.openxmlformats.org/presentationml/2006/main">
  <p:tag name="TIMING" val="|0|3.7|14|26.8|7.7|12.1|8.4|16.6|5.4|8.1|29.8"/>
</p:tagLst>
</file>

<file path=ppt/tags/tag3.xml><?xml version="1.0" encoding="utf-8"?>
<p:tagLst xmlns:a="http://schemas.openxmlformats.org/drawingml/2006/main" xmlns:r="http://schemas.openxmlformats.org/officeDocument/2006/relationships" xmlns:p="http://schemas.openxmlformats.org/presentationml/2006/main">
  <p:tag name="TIMING" val="|0|3.7|14|26.8|7.7|12.1|8.4|16.6|5.4|8.1|29.8"/>
</p:tagLst>
</file>

<file path=ppt/tags/tag4.xml><?xml version="1.0" encoding="utf-8"?>
<p:tagLst xmlns:a="http://schemas.openxmlformats.org/drawingml/2006/main" xmlns:r="http://schemas.openxmlformats.org/officeDocument/2006/relationships" xmlns:p="http://schemas.openxmlformats.org/presentationml/2006/main">
  <p:tag name="TIMING" val="|0.2|1.2|0.2|1|1|0.9|1.3|27.1"/>
</p:tagLst>
</file>

<file path=ppt/tags/tag5.xml><?xml version="1.0" encoding="utf-8"?>
<p:tagLst xmlns:a="http://schemas.openxmlformats.org/drawingml/2006/main" xmlns:r="http://schemas.openxmlformats.org/officeDocument/2006/relationships" xmlns:p="http://schemas.openxmlformats.org/presentationml/2006/main">
  <p:tag name="TIMING" val="|0|2.5|1.9|1.1|25.9|37.3|6.9|8.4|2.5|14.8"/>
</p:tagLst>
</file>

<file path=ppt/tags/tag6.xml><?xml version="1.0" encoding="utf-8"?>
<p:tagLst xmlns:a="http://schemas.openxmlformats.org/drawingml/2006/main" xmlns:r="http://schemas.openxmlformats.org/officeDocument/2006/relationships" xmlns:p="http://schemas.openxmlformats.org/presentationml/2006/main">
  <p:tag name="TIMING" val="|0|1.7|1.7|1.4|2.7|1.6|60.5|14.3|6.9|9.2|6.7|7.9|30|5.4|10.6|7.6"/>
</p:tagLst>
</file>

<file path=ppt/tags/tag7.xml><?xml version="1.0" encoding="utf-8"?>
<p:tagLst xmlns:a="http://schemas.openxmlformats.org/drawingml/2006/main" xmlns:r="http://schemas.openxmlformats.org/officeDocument/2006/relationships" xmlns:p="http://schemas.openxmlformats.org/presentationml/2006/main">
  <p:tag name="TIMING" val="|0|2.2|1.6|4.8|18.4|11.9|10.5|27.6|20.2|32"/>
</p:tagLst>
</file>

<file path=ppt/tags/tag8.xml><?xml version="1.0" encoding="utf-8"?>
<p:tagLst xmlns:a="http://schemas.openxmlformats.org/drawingml/2006/main" xmlns:r="http://schemas.openxmlformats.org/officeDocument/2006/relationships" xmlns:p="http://schemas.openxmlformats.org/presentationml/2006/main">
  <p:tag name="TIMING" val="|3.6|6.5|17|11.1|10.1|16.6"/>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sr-Latn-C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sr-Latn-C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14485</TotalTime>
  <Words>4265</Words>
  <Application>Microsoft Office PowerPoint</Application>
  <PresentationFormat>On-screen Show (4:3)</PresentationFormat>
  <Paragraphs>307</Paragraphs>
  <Slides>50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50</vt:i4>
      </vt:variant>
    </vt:vector>
  </HeadingPairs>
  <TitlesOfParts>
    <vt:vector size="56" baseType="lpstr">
      <vt:lpstr>Arial</vt:lpstr>
      <vt:lpstr>Book Antiqua</vt:lpstr>
      <vt:lpstr>Constantia</vt:lpstr>
      <vt:lpstr>Times New Roman</vt:lpstr>
      <vt:lpstr>Wingdings</vt:lpstr>
      <vt:lpstr>Default Design</vt:lpstr>
      <vt:lpstr>PowerPoint Presentation</vt:lpstr>
      <vt:lpstr>PowerPoint Presentation</vt:lpstr>
      <vt:lpstr>PowerPoint Presentation</vt:lpstr>
      <vt:lpstr>PowerPoint Presentation</vt:lpstr>
      <vt:lpstr>PowerPoint Presentation</vt:lpstr>
      <vt:lpstr>Nasal cavity (cavitas nasi) - location</vt:lpstr>
      <vt:lpstr>Nasal cavity (cavitas nasi) - openings</vt:lpstr>
      <vt:lpstr>Nasal cavity (cavitas nasi) – the walls</vt:lpstr>
      <vt:lpstr>Nasal cavity (cavitas nasi) – the walls</vt:lpstr>
      <vt:lpstr>Nasal cavity (cavitas nasi) – the walls</vt:lpstr>
      <vt:lpstr>PowerPoint Presentation</vt:lpstr>
      <vt:lpstr>Nasal cavity (cavitas nasi) – the walls</vt:lpstr>
      <vt:lpstr>Nasal cavity (cavitas nasi) – the walls</vt:lpstr>
      <vt:lpstr>Nasal cavity (cavitas nasi) – the walls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The trachea, like all of the larger respiratory airways, is held open by cartilage – C- shaped rings - tracheal cartilages (cartilagines tracheales), that made the anterior and lateral tracheal walls. The free ends of these rings are supported by the tracheal muscle (m. trachealis), which is a part of posterior tracheal wall  - Tracheal cartilages (No. 16-20), are connected by connective tissue annular ligaments (ligg. annularia). </vt:lpstr>
      <vt:lpstr>PowerPoint Presentation</vt:lpstr>
      <vt:lpstr>PowerPoint Presentation</vt:lpstr>
      <vt:lpstr>PowerPoint Presentation</vt:lpstr>
      <vt:lpstr>LUNGS (PULMONES)</vt:lpstr>
      <vt:lpstr>PowerPoint Presentation</vt:lpstr>
      <vt:lpstr>LUNGS (PULMONES)</vt:lpstr>
      <vt:lpstr>LUNGS (PULMONES)</vt:lpstr>
      <vt:lpstr>PowerPoint Presentation</vt:lpstr>
      <vt:lpstr>PowerPoint Presentation</vt:lpstr>
      <vt:lpstr>PowerPoint Presentation</vt:lpstr>
      <vt:lpstr>Lobar and segmental bronchi</vt:lpstr>
      <vt:lpstr>LUNGS (PULMONES)</vt:lpstr>
      <vt:lpstr>PowerPoint Presentation</vt:lpstr>
      <vt:lpstr>PowerPoint Presentation</vt:lpstr>
      <vt:lpstr>LUNGS (PULMONES)</vt:lpstr>
      <vt:lpstr>PowerPoint Presentation</vt:lpstr>
      <vt:lpstr>PowerPoint Presentation</vt:lpstr>
      <vt:lpstr>PowerPoint Presentation</vt:lpstr>
      <vt:lpstr>LUNGS (PULMONES)</vt:lpstr>
      <vt:lpstr>TRUNCUS  SYMPATHICUS SYMPATHETIC TRUNK</vt:lpstr>
      <vt:lpstr>PowerPoint Presentation</vt:lpstr>
      <vt:lpstr>N. spinalis</vt:lpstr>
      <vt:lpstr>TRUNCUS  SYMPATHICUS</vt:lpstr>
      <vt:lpstr>PULMONARY PLEURAE (PLEURA)</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Korisnik</dc:creator>
  <cp:lastModifiedBy>Ivana Macuzic</cp:lastModifiedBy>
  <cp:revision>75</cp:revision>
  <dcterms:modified xsi:type="dcterms:W3CDTF">2023-08-17T14:33:17Z</dcterms:modified>
</cp:coreProperties>
</file>